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</p:sldIdLst>
  <p:sldSz cx="24384000" cy="13716000"/>
  <p:notesSz cx="6858000" cy="9144000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NimbusSanLCon" pitchFamily="2" charset="0"/>
      <p:regular r:id="rId29"/>
      <p:bold r:id="rId30"/>
      <p:italic r:id="rId31"/>
      <p:boldItalic r:id="rId32"/>
    </p:embeddedFont>
    <p:embeddedFont>
      <p:font typeface="Permanent Marker" panose="02000000000000000000" pitchFamily="2" charset="0"/>
      <p:regular r:id="rId3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393A39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solidFill>
                <a:srgbClr val="393A39"/>
              </a:solidFill>
              <a:prstDash val="solid"/>
              <a:round/>
            </a:ln>
          </a:insideV>
        </a:tcBdr>
        <a:fill>
          <a:solidFill>
            <a:srgbClr val="E7E7E7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3A3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CCE"/>
          </a:solidFill>
        </a:fill>
      </a:tcStyle>
    </a:wholeTbl>
    <a:band2H>
      <a:tcTxStyle/>
      <a:tcStyle>
        <a:tcBdr/>
        <a:fill>
          <a:solidFill>
            <a:srgbClr val="EB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BCF"/>
          </a:solidFill>
        </a:fill>
      </a:tcStyle>
    </a:wholeTbl>
    <a:band2H>
      <a:tcTxStyle/>
      <a:tcStyle>
        <a:tcBdr/>
        <a:fill>
          <a:solidFill>
            <a:srgbClr val="F5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2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29" d="100"/>
          <a:sy n="29" d="100"/>
        </p:scale>
        <p:origin x="16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n-lt"/>
        <a:ea typeface="+mn-ea"/>
        <a:cs typeface="+mn-cs"/>
        <a:sym typeface="Arial"/>
      </a:defRPr>
    </a:lvl1pPr>
    <a:lvl2pPr indent="228600" defTabSz="914216" latinLnBrk="0">
      <a:defRPr sz="2400">
        <a:latin typeface="+mn-lt"/>
        <a:ea typeface="+mn-ea"/>
        <a:cs typeface="+mn-cs"/>
        <a:sym typeface="Arial"/>
      </a:defRPr>
    </a:lvl2pPr>
    <a:lvl3pPr indent="457200" defTabSz="914216" latinLnBrk="0">
      <a:defRPr sz="2400">
        <a:latin typeface="+mn-lt"/>
        <a:ea typeface="+mn-ea"/>
        <a:cs typeface="+mn-cs"/>
        <a:sym typeface="Arial"/>
      </a:defRPr>
    </a:lvl3pPr>
    <a:lvl4pPr indent="685800" defTabSz="914216" latinLnBrk="0">
      <a:defRPr sz="2400">
        <a:latin typeface="+mn-lt"/>
        <a:ea typeface="+mn-ea"/>
        <a:cs typeface="+mn-cs"/>
        <a:sym typeface="Arial"/>
      </a:defRPr>
    </a:lvl4pPr>
    <a:lvl5pPr indent="914400" defTabSz="914216" latinLnBrk="0">
      <a:defRPr sz="2400">
        <a:latin typeface="+mn-lt"/>
        <a:ea typeface="+mn-ea"/>
        <a:cs typeface="+mn-cs"/>
        <a:sym typeface="Arial"/>
      </a:defRPr>
    </a:lvl5pPr>
    <a:lvl6pPr indent="1143000" defTabSz="914216" latinLnBrk="0">
      <a:defRPr sz="2400">
        <a:latin typeface="+mn-lt"/>
        <a:ea typeface="+mn-ea"/>
        <a:cs typeface="+mn-cs"/>
        <a:sym typeface="Arial"/>
      </a:defRPr>
    </a:lvl6pPr>
    <a:lvl7pPr indent="1371600" defTabSz="914216" latinLnBrk="0">
      <a:defRPr sz="2400">
        <a:latin typeface="+mn-lt"/>
        <a:ea typeface="+mn-ea"/>
        <a:cs typeface="+mn-cs"/>
        <a:sym typeface="Arial"/>
      </a:defRPr>
    </a:lvl7pPr>
    <a:lvl8pPr indent="1600200" defTabSz="914216" latinLnBrk="0">
      <a:defRPr sz="2400">
        <a:latin typeface="+mn-lt"/>
        <a:ea typeface="+mn-ea"/>
        <a:cs typeface="+mn-cs"/>
        <a:sym typeface="Arial"/>
      </a:defRPr>
    </a:lvl8pPr>
    <a:lvl9pPr indent="1828800" defTabSz="914216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20248369" y="1223696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</a:t>
            </a:r>
            <a:r>
              <a:rPr sz="3202" dirty="0" smtClean="0">
                <a:solidFill>
                  <a:schemeClr val="tx2"/>
                </a:solidFill>
                <a:latin typeface="Permanent Marker" panose="02000000000000000000" pitchFamily="2" charset="0"/>
              </a:rPr>
              <a:t>STERN2</a:t>
            </a:r>
            <a:r>
              <a:rPr lang="de-DE" sz="3202" dirty="0" smtClean="0">
                <a:solidFill>
                  <a:schemeClr val="tx2"/>
                </a:solidFill>
                <a:latin typeface="Permanent Marker" panose="02000000000000000000" pitchFamily="2" charset="0"/>
              </a:rPr>
              <a:t>1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8719457" cy="13716000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593083" y="567428"/>
            <a:ext cx="5936781" cy="1212385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93084" y="8131636"/>
            <a:ext cx="7505888" cy="355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6600" spc="30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 smtClean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593082" y="12057344"/>
            <a:ext cx="7505890" cy="1077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 smtClean="0"/>
              <a:t>Untertitel/Name/Organisation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76405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ichtige Punk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1" y="-1"/>
            <a:ext cx="13304353" cy="13716000"/>
          </a:xfrm>
          <a:custGeom>
            <a:avLst/>
            <a:gdLst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13304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8732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353" h="13716000">
                <a:moveTo>
                  <a:pt x="0" y="0"/>
                </a:moveTo>
                <a:lnTo>
                  <a:pt x="13304353" y="0"/>
                </a:lnTo>
                <a:lnTo>
                  <a:pt x="8732353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 smtClean="0"/>
              <a:t>Bild per Klick auf Symbol einfügen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349012" y="3442749"/>
            <a:ext cx="13784289" cy="9593212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3520590" y="2399793"/>
            <a:ext cx="10648784" cy="68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 smtClean="0"/>
              <a:t>Untertitel</a:t>
            </a:r>
            <a:endParaRPr dirty="0"/>
          </a:p>
        </p:txBody>
      </p:sp>
      <p:sp>
        <p:nvSpPr>
          <p:cNvPr id="5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3706513" y="720267"/>
            <a:ext cx="10429595" cy="14975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 smtClean="0"/>
              <a:t>Bild per Klick auf Symbol einfügen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bseit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12210080" y="0"/>
            <a:ext cx="12180272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 </a:t>
            </a:r>
            <a:r>
              <a:rPr lang="de-DE" dirty="0" smtClean="0"/>
              <a:t>Bild per Klick auf Symbol einfügen</a:t>
            </a:r>
          </a:p>
        </p:txBody>
      </p:sp>
      <p:sp>
        <p:nvSpPr>
          <p:cNvPr id="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017625" y="730259"/>
            <a:ext cx="10664645" cy="1809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</a:t>
            </a:r>
            <a:endParaRPr dirty="0"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8729" y="3773977"/>
            <a:ext cx="10663543" cy="90625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/>
          </a:p>
        </p:txBody>
      </p:sp>
      <p:sp>
        <p:nvSpPr>
          <p:cNvPr id="7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18728" y="2540001"/>
            <a:ext cx="10663544" cy="682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 smtClean="0"/>
              <a:t>Untertitel</a:t>
            </a:r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/>
          <p:nvPr/>
        </p:nvSpPr>
        <p:spPr>
          <a:xfrm>
            <a:off x="20395326" y="12530959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</a:t>
            </a:r>
            <a:r>
              <a:rPr sz="3202" dirty="0" smtClean="0">
                <a:solidFill>
                  <a:schemeClr val="tx2"/>
                </a:solidFill>
                <a:latin typeface="Permanent Marker" panose="02000000000000000000" pitchFamily="2" charset="0"/>
              </a:rPr>
              <a:t>STERN2</a:t>
            </a:r>
            <a:r>
              <a:rPr lang="de-DE" sz="3202" dirty="0" smtClean="0">
                <a:solidFill>
                  <a:schemeClr val="tx2"/>
                </a:solidFill>
                <a:latin typeface="Permanent Marker" panose="02000000000000000000" pitchFamily="2" charset="0"/>
              </a:rPr>
              <a:t>1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grpSp>
        <p:nvGrpSpPr>
          <p:cNvPr id="6" name="Gruppieren 14"/>
          <p:cNvGrpSpPr/>
          <p:nvPr/>
        </p:nvGrpSpPr>
        <p:grpSpPr>
          <a:xfrm>
            <a:off x="256922" y="12536285"/>
            <a:ext cx="4799852" cy="980206"/>
            <a:chOff x="0" y="0"/>
            <a:chExt cx="4797351" cy="980204"/>
          </a:xfrm>
        </p:grpSpPr>
        <p:sp>
          <p:nvSpPr>
            <p:cNvPr id="3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4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5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017626" y="529771"/>
            <a:ext cx="22387965" cy="15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r>
              <a:rPr lang="de-DE" dirty="0" smtClean="0"/>
              <a:t>Überschrift</a:t>
            </a:r>
            <a:endParaRPr dirty="0"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626" y="3225339"/>
            <a:ext cx="22387965" cy="947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3" r:id="rId3"/>
    <p:sldLayoutId id="2147483654" r:id="rId4"/>
  </p:sldLayoutIdLst>
  <p:transition spd="med"/>
  <p:txStyles>
    <p:title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Georgia" panose="02040502050405020303" pitchFamily="18" charset="0"/>
          <a:ea typeface="+mn-ea"/>
          <a:cs typeface="+mn-cs"/>
          <a:sym typeface="Arial"/>
        </a:defRPr>
      </a:lvl1pPr>
      <a:lvl2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52445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086175" marR="0" indent="-1715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025350" marR="0" indent="-1960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972691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887365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4725816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5640490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6555164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7469839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14673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829347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74402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65869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337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488046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402719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317394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05" name="Rechteck 14"/>
          <p:cNvSpPr/>
          <p:nvPr/>
        </p:nvSpPr>
        <p:spPr>
          <a:xfrm>
            <a:off x="0" y="0"/>
            <a:ext cx="7910207" cy="13723147"/>
          </a:xfrm>
          <a:prstGeom prst="rect">
            <a:avLst/>
          </a:prstGeom>
          <a:solidFill>
            <a:srgbClr val="D6A437">
              <a:alpha val="69804"/>
            </a:srgbClr>
          </a:solidFill>
          <a:ln w="12700">
            <a:miter lim="400000"/>
          </a:ln>
        </p:spPr>
        <p:txBody>
          <a:bodyPr lIns="45743" rIns="45743" anchor="ctr"/>
          <a:lstStyle/>
          <a:p>
            <a:pPr algn="ctr">
              <a:defRPr>
                <a:solidFill>
                  <a:srgbClr val="D6A437"/>
                </a:solidFill>
              </a:defRPr>
            </a:pPr>
            <a:endParaRPr sz="1201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65" y="568762"/>
            <a:ext cx="5368995" cy="1143303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644462" y="7612034"/>
            <a:ext cx="6485095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43" rIns="45743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de-DE" sz="5400" dirty="0" smtClean="0">
                <a:latin typeface="Georgia" panose="02040502050405020303" pitchFamily="18" charset="0"/>
              </a:rPr>
              <a:t>Eine gute </a:t>
            </a:r>
            <a:r>
              <a:rPr lang="de-DE" sz="5400" dirty="0">
                <a:latin typeface="Georgia" panose="02040502050405020303" pitchFamily="18" charset="0"/>
              </a:rPr>
              <a:t>Ernte und ein reicher Fang sichern Einkommen und somit Leben.</a:t>
            </a:r>
            <a:endParaRPr sz="5400" dirty="0">
              <a:latin typeface="Georgia" panose="02040502050405020303" pitchFamily="18" charset="0"/>
            </a:endParaRPr>
          </a:p>
        </p:txBody>
      </p:sp>
      <p:pic>
        <p:nvPicPr>
          <p:cNvPr id="14" name="Grafik 19" descr="Grafik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552" y="11969739"/>
            <a:ext cx="6251114" cy="126444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8"/>
          <p:cNvSpPr txBox="1"/>
          <p:nvPr/>
        </p:nvSpPr>
        <p:spPr>
          <a:xfrm>
            <a:off x="644462" y="4035570"/>
            <a:ext cx="6621282" cy="236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43" rIns="45743" anchor="b">
            <a:spAutoFit/>
          </a:bodyPr>
          <a:lstStyle>
            <a:lvl1pPr>
              <a:defRPr sz="7200" b="1" spc="300">
                <a:solidFill>
                  <a:srgbClr val="FFFFFF"/>
                </a:solidFill>
              </a:defRPr>
            </a:lvl1pPr>
          </a:lstStyle>
          <a:p>
            <a:pPr>
              <a:lnSpc>
                <a:spcPct val="85000"/>
              </a:lnSpc>
            </a:pPr>
            <a:r>
              <a:rPr lang="de-DE" sz="5400" spc="600" dirty="0" smtClean="0">
                <a:latin typeface="Permanent Marker" panose="02000000000000000000" pitchFamily="2" charset="0"/>
              </a:rPr>
              <a:t>STERNSINGER-</a:t>
            </a:r>
          </a:p>
          <a:p>
            <a:pPr>
              <a:lnSpc>
                <a:spcPct val="85000"/>
              </a:lnSpc>
            </a:pPr>
            <a:r>
              <a:rPr lang="de-DE" sz="5400" spc="600" dirty="0" smtClean="0">
                <a:latin typeface="Permanent Marker" panose="02000000000000000000" pitchFamily="2" charset="0"/>
              </a:rPr>
              <a:t>PROJEKTE 2021 </a:t>
            </a:r>
          </a:p>
          <a:p>
            <a:pPr>
              <a:lnSpc>
                <a:spcPct val="85000"/>
              </a:lnSpc>
            </a:pPr>
            <a:r>
              <a:rPr lang="de-DE" sz="6600" b="0" spc="0" dirty="0">
                <a:latin typeface="Georgia" panose="02040502050405020303" pitchFamily="18" charset="0"/>
              </a:rPr>
              <a:t>i</a:t>
            </a:r>
            <a:r>
              <a:rPr lang="de-DE" sz="6600" b="0" spc="0" dirty="0" smtClean="0">
                <a:latin typeface="Georgia" panose="02040502050405020303" pitchFamily="18" charset="0"/>
              </a:rPr>
              <a:t>n Süd-Indien</a:t>
            </a:r>
            <a:endParaRPr lang="de-DE" sz="6600" b="0" spc="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437307" y="322729"/>
            <a:ext cx="23492736" cy="2330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latin typeface="Georgia" panose="02040502050405020303" pitchFamily="18" charset="0"/>
              </a:rPr>
              <a:t>Auf dem steinigen, kargen </a:t>
            </a:r>
            <a:r>
              <a:rPr lang="de-DE" dirty="0" err="1">
                <a:latin typeface="Georgia" panose="02040502050405020303" pitchFamily="18" charset="0"/>
              </a:rPr>
              <a:t>Dekkan</a:t>
            </a:r>
            <a:r>
              <a:rPr lang="de-DE" dirty="0">
                <a:latin typeface="Georgia" panose="02040502050405020303" pitchFamily="18" charset="0"/>
              </a:rPr>
              <a:t>-Plateau in Telangana sind Dürre und Wasserknappheit an der Tagesordnung. Kleinbauern und -bäuerinnen leiden unter den Folgen der Klimakatastrophe: Dürrephasen und untypischem Starkregen. Ihre kleinen Felder liegen abseits der Kanäle, mit denen die großen Plantagen bewässert werden.</a:t>
            </a:r>
            <a:endParaRPr lang="de-AT" dirty="0">
              <a:latin typeface="Georgia" panose="02040502050405020303" pitchFamily="18" charset="0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60613"/>
            <a:ext cx="24390350" cy="11355387"/>
          </a:xfrm>
        </p:spPr>
      </p:pic>
    </p:spTree>
    <p:extLst>
      <p:ext uri="{BB962C8B-B14F-4D97-AF65-F5344CB8AC3E}">
        <p14:creationId xmlns:p14="http://schemas.microsoft.com/office/powerpoint/2010/main" val="1024911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type="body" sz="half" idx="1"/>
          </p:nvPr>
        </p:nvSpPr>
        <p:spPr>
          <a:xfrm>
            <a:off x="16712120" y="3210130"/>
            <a:ext cx="7305664" cy="8793803"/>
          </a:xfrm>
        </p:spPr>
        <p:txBody>
          <a:bodyPr anchor="b">
            <a:noAutofit/>
          </a:bodyPr>
          <a:lstStyle/>
          <a:p>
            <a:pPr marL="0" indent="0" algn="r">
              <a:buNone/>
            </a:pPr>
            <a:r>
              <a:rPr lang="de-DE" sz="4000" dirty="0">
                <a:latin typeface="Georgia" panose="02040502050405020303" pitchFamily="18" charset="0"/>
              </a:rPr>
              <a:t>Ohne eigenen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Landbesitz </a:t>
            </a:r>
            <a:r>
              <a:rPr lang="de-DE" sz="4000" dirty="0">
                <a:latin typeface="Georgia" panose="02040502050405020303" pitchFamily="18" charset="0"/>
              </a:rPr>
              <a:t>bleibt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vielen nur </a:t>
            </a:r>
            <a:r>
              <a:rPr lang="de-DE" sz="4000" dirty="0">
                <a:latin typeface="Georgia" panose="02040502050405020303" pitchFamily="18" charset="0"/>
              </a:rPr>
              <a:t>die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Schwerarbeit auf </a:t>
            </a:r>
            <a:r>
              <a:rPr lang="de-DE" sz="4000" dirty="0">
                <a:latin typeface="Georgia" panose="02040502050405020303" pitchFamily="18" charset="0"/>
              </a:rPr>
              <a:t>den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Plantagen </a:t>
            </a:r>
            <a:r>
              <a:rPr lang="de-DE" sz="4000" dirty="0">
                <a:latin typeface="Georgia" panose="02040502050405020303" pitchFamily="18" charset="0"/>
              </a:rPr>
              <a:t>der „</a:t>
            </a:r>
            <a:r>
              <a:rPr lang="de-DE" sz="4000" dirty="0" err="1">
                <a:latin typeface="Georgia" panose="02040502050405020303" pitchFamily="18" charset="0"/>
              </a:rPr>
              <a:t>Landlords</a:t>
            </a:r>
            <a:r>
              <a:rPr lang="de-DE" sz="4000" dirty="0">
                <a:latin typeface="Georgia" panose="02040502050405020303" pitchFamily="18" charset="0"/>
              </a:rPr>
              <a:t>“. </a:t>
            </a:r>
            <a:endParaRPr lang="de-DE" sz="4000" dirty="0" smtClean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DE" sz="4000" dirty="0" smtClean="0">
                <a:latin typeface="Georgia" panose="02040502050405020303" pitchFamily="18" charset="0"/>
              </a:rPr>
              <a:t>Andere flüchten </a:t>
            </a:r>
            <a:r>
              <a:rPr lang="de-DE" sz="4000" dirty="0">
                <a:latin typeface="Georgia" panose="02040502050405020303" pitchFamily="18" charset="0"/>
              </a:rPr>
              <a:t>in die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großen </a:t>
            </a:r>
            <a:r>
              <a:rPr lang="de-DE" sz="4000" dirty="0">
                <a:latin typeface="Georgia" panose="02040502050405020303" pitchFamily="18" charset="0"/>
              </a:rPr>
              <a:t>Städte, arbeiten als Tagelöhner/innen </a:t>
            </a:r>
            <a:r>
              <a:rPr lang="de-DE" sz="4000" dirty="0" smtClean="0">
                <a:latin typeface="Georgia" panose="02040502050405020303" pitchFamily="18" charset="0"/>
              </a:rPr>
              <a:t>und </a:t>
            </a:r>
            <a:r>
              <a:rPr lang="de-DE" sz="4000" dirty="0">
                <a:latin typeface="Georgia" panose="02040502050405020303" pitchFamily="18" charset="0"/>
              </a:rPr>
              <a:t>sind wochenlang von ihren </a:t>
            </a:r>
            <a:r>
              <a:rPr lang="de-DE" sz="4000" dirty="0" smtClean="0">
                <a:latin typeface="Georgia" panose="02040502050405020303" pitchFamily="18" charset="0"/>
              </a:rPr>
              <a:t>Familien </a:t>
            </a:r>
            <a:r>
              <a:rPr lang="de-DE" sz="4000" dirty="0">
                <a:latin typeface="Georgia" panose="02040502050405020303" pitchFamily="18" charset="0"/>
              </a:rPr>
              <a:t>getrennt. </a:t>
            </a:r>
            <a:r>
              <a:rPr lang="de-DE" sz="4000" dirty="0" smtClean="0">
                <a:latin typeface="Georgia" panose="02040502050405020303" pitchFamily="18" charset="0"/>
              </a:rPr>
              <a:t>Gerade </a:t>
            </a:r>
            <a:r>
              <a:rPr lang="de-DE" sz="4000" dirty="0">
                <a:latin typeface="Georgia" panose="02040502050405020303" pitchFamily="18" charset="0"/>
              </a:rPr>
              <a:t>durch die </a:t>
            </a:r>
            <a:r>
              <a:rPr lang="de-DE" sz="4000" dirty="0" smtClean="0">
                <a:latin typeface="Georgia" panose="02040502050405020303" pitchFamily="18" charset="0"/>
              </a:rPr>
              <a:t>Corona-Krise haben </a:t>
            </a:r>
            <a:r>
              <a:rPr lang="de-DE" sz="4000" dirty="0">
                <a:latin typeface="Georgia" panose="02040502050405020303" pitchFamily="18" charset="0"/>
              </a:rPr>
              <a:t>viele </a:t>
            </a:r>
            <a:r>
              <a:rPr lang="de-DE" sz="4000" dirty="0" smtClean="0">
                <a:latin typeface="Georgia" panose="02040502050405020303" pitchFamily="18" charset="0"/>
              </a:rPr>
              <a:t>der Tagelöhner/innen </a:t>
            </a:r>
            <a:r>
              <a:rPr lang="de-DE" sz="4000" dirty="0">
                <a:latin typeface="Georgia" panose="02040502050405020303" pitchFamily="18" charset="0"/>
              </a:rPr>
              <a:t>ihr mageres Einkommen verloren.</a:t>
            </a:r>
            <a:endParaRPr lang="de-AT" sz="4000" dirty="0">
              <a:latin typeface="Georgia" panose="02040502050405020303" pitchFamily="18" charset="0"/>
            </a:endParaRP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583525" cy="13716000"/>
          </a:xfrm>
        </p:spPr>
      </p:pic>
    </p:spTree>
    <p:extLst>
      <p:ext uri="{BB962C8B-B14F-4D97-AF65-F5344CB8AC3E}">
        <p14:creationId xmlns:p14="http://schemas.microsoft.com/office/powerpoint/2010/main" val="263109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222150" y="3599234"/>
            <a:ext cx="5886819" cy="9416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latin typeface="Georgia" panose="02040502050405020303" pitchFamily="18" charset="0"/>
              </a:rPr>
              <a:t>Unser Sternsingerprojekt </a:t>
            </a:r>
            <a:r>
              <a:rPr lang="de-DE" b="1" dirty="0">
                <a:solidFill>
                  <a:schemeClr val="accent1"/>
                </a:solidFill>
                <a:latin typeface="Georgia" panose="02040502050405020303" pitchFamily="18" charset="0"/>
              </a:rPr>
              <a:t>YFA</a:t>
            </a:r>
            <a:r>
              <a:rPr lang="de-DE" dirty="0">
                <a:latin typeface="Georgia" panose="02040502050405020303" pitchFamily="18" charset="0"/>
              </a:rPr>
              <a:t> stoppt die </a:t>
            </a:r>
            <a:r>
              <a:rPr lang="de-DE" dirty="0" smtClean="0">
                <a:latin typeface="Georgia" panose="02040502050405020303" pitchFamily="18" charset="0"/>
              </a:rPr>
              <a:t>Ab-wanderung </a:t>
            </a:r>
            <a:r>
              <a:rPr lang="de-DE" dirty="0">
                <a:latin typeface="Georgia" panose="02040502050405020303" pitchFamily="18" charset="0"/>
              </a:rPr>
              <a:t>und </a:t>
            </a:r>
            <a:r>
              <a:rPr lang="de-DE" dirty="0" smtClean="0">
                <a:latin typeface="Georgia" panose="02040502050405020303" pitchFamily="18" charset="0"/>
              </a:rPr>
              <a:t>unterstützt </a:t>
            </a:r>
            <a:r>
              <a:rPr lang="de-DE" dirty="0">
                <a:latin typeface="Georgia" panose="02040502050405020303" pitchFamily="18" charset="0"/>
              </a:rPr>
              <a:t>Bauern wie </a:t>
            </a:r>
            <a:r>
              <a:rPr lang="de-DE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Venkataiah</a:t>
            </a:r>
            <a:r>
              <a:rPr lang="de-DE" dirty="0">
                <a:latin typeface="Georgia" panose="02040502050405020303" pitchFamily="18" charset="0"/>
              </a:rPr>
              <a:t> beim Überleben auf eigenem Land. </a:t>
            </a:r>
            <a:endParaRPr lang="de-DE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de-DE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dirty="0" smtClean="0">
                <a:latin typeface="Georgia" panose="02040502050405020303" pitchFamily="18" charset="0"/>
              </a:rPr>
              <a:t>Mit </a:t>
            </a:r>
            <a:r>
              <a:rPr lang="de-DE" dirty="0">
                <a:latin typeface="Georgia" panose="02040502050405020303" pitchFamily="18" charset="0"/>
              </a:rPr>
              <a:t>kleinen </a:t>
            </a:r>
            <a:r>
              <a:rPr lang="de-DE" dirty="0" smtClean="0">
                <a:latin typeface="Georgia" panose="02040502050405020303" pitchFamily="18" charset="0"/>
              </a:rPr>
              <a:t>Regenwasserspeichern.</a:t>
            </a:r>
          </a:p>
          <a:p>
            <a:pPr marL="0" indent="0">
              <a:buNone/>
            </a:pPr>
            <a:r>
              <a:rPr lang="de-DE" dirty="0" smtClean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de-DE" dirty="0" smtClean="0">
                <a:latin typeface="Georgia" panose="02040502050405020303" pitchFamily="18" charset="0"/>
              </a:rPr>
              <a:t>Mit </a:t>
            </a:r>
            <a:r>
              <a:rPr lang="de-DE" dirty="0">
                <a:latin typeface="Georgia" panose="02040502050405020303" pitchFamily="18" charset="0"/>
              </a:rPr>
              <a:t>kostengünstigem Herstellen von Bio-Dünger</a:t>
            </a:r>
            <a:r>
              <a:rPr lang="de-DE" dirty="0" smtClean="0"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endParaRPr lang="de-DE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dirty="0" smtClean="0">
                <a:latin typeface="Georgia" panose="02040502050405020303" pitchFamily="18" charset="0"/>
              </a:rPr>
              <a:t>Mit </a:t>
            </a:r>
            <a:r>
              <a:rPr lang="de-DE" dirty="0">
                <a:latin typeface="Georgia" panose="02040502050405020303" pitchFamily="18" charset="0"/>
              </a:rPr>
              <a:t>Anbau nährstoffreicher Hirsesorten.</a:t>
            </a:r>
            <a:endParaRPr lang="de-AT" dirty="0">
              <a:latin typeface="Georgia" panose="02040502050405020303" pitchFamily="18" charset="0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6713" y="0"/>
            <a:ext cx="17673637" cy="13716000"/>
          </a:xfrm>
        </p:spPr>
      </p:pic>
    </p:spTree>
    <p:extLst>
      <p:ext uri="{BB962C8B-B14F-4D97-AF65-F5344CB8AC3E}">
        <p14:creationId xmlns:p14="http://schemas.microsoft.com/office/powerpoint/2010/main" val="3808763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type="body" sz="half" idx="1"/>
          </p:nvPr>
        </p:nvSpPr>
        <p:spPr>
          <a:xfrm>
            <a:off x="17743251" y="5491362"/>
            <a:ext cx="6371809" cy="6875932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de-DE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YFA</a:t>
            </a:r>
            <a:r>
              <a:rPr lang="de-DE" sz="4000" dirty="0">
                <a:latin typeface="Georgia" panose="02040502050405020303" pitchFamily="18" charset="0"/>
              </a:rPr>
              <a:t> gibt landlosen Familien ein Startkapital. </a:t>
            </a:r>
            <a:r>
              <a:rPr lang="de-DE" sz="40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Suryakala</a:t>
            </a:r>
            <a:r>
              <a:rPr lang="de-DE" sz="4000" dirty="0">
                <a:latin typeface="Georgia" panose="02040502050405020303" pitchFamily="18" charset="0"/>
              </a:rPr>
              <a:t> hat sich damit zwei Lämmer gekauft. </a:t>
            </a:r>
            <a:endParaRPr lang="de-DE" sz="4000" dirty="0" smtClean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DE" sz="4000" dirty="0" smtClean="0">
                <a:latin typeface="Georgia" panose="02040502050405020303" pitchFamily="18" charset="0"/>
              </a:rPr>
              <a:t>Mit </a:t>
            </a:r>
            <a:r>
              <a:rPr lang="de-DE" sz="4000" dirty="0">
                <a:latin typeface="Georgia" panose="02040502050405020303" pitchFamily="18" charset="0"/>
              </a:rPr>
              <a:t>der Schafszucht kann die Alleinerzieherin nun das Leben für sich und ihren Sohn finanzieren.</a:t>
            </a:r>
            <a:endParaRPr lang="de-AT" sz="4000" dirty="0">
              <a:latin typeface="Georgia" panose="02040502050405020303" pitchFamily="18" charset="0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194838" cy="13716000"/>
          </a:xfrm>
        </p:spPr>
      </p:pic>
    </p:spTree>
    <p:extLst>
      <p:ext uri="{BB962C8B-B14F-4D97-AF65-F5344CB8AC3E}">
        <p14:creationId xmlns:p14="http://schemas.microsoft.com/office/powerpoint/2010/main" val="3810189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221828" y="420005"/>
            <a:ext cx="23946694" cy="1408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>
                <a:latin typeface="Georgia" panose="02040502050405020303" pitchFamily="18" charset="0"/>
              </a:rPr>
              <a:t>Mit Trainings zu biologischem Landbau, angepasst an die klimatischen Veränderungen, fördert </a:t>
            </a:r>
            <a:r>
              <a:rPr lang="de-DE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YFA</a:t>
            </a:r>
            <a:r>
              <a:rPr lang="de-DE" sz="4000" dirty="0">
                <a:latin typeface="Georgia" panose="02040502050405020303" pitchFamily="18" charset="0"/>
              </a:rPr>
              <a:t> die Nahrungssicherheit. Eine Wetterstation informiert per SMS über günstiges Anbau-Wetter oder Unwetter. </a:t>
            </a:r>
            <a:endParaRPr lang="de-AT" sz="4000" dirty="0">
              <a:latin typeface="Georgia" panose="02040502050405020303" pitchFamily="18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60613"/>
            <a:ext cx="24390350" cy="11355387"/>
          </a:xfrm>
        </p:spPr>
      </p:pic>
    </p:spTree>
    <p:extLst>
      <p:ext uri="{BB962C8B-B14F-4D97-AF65-F5344CB8AC3E}">
        <p14:creationId xmlns:p14="http://schemas.microsoft.com/office/powerpoint/2010/main" val="1067769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12412494"/>
            <a:ext cx="7373566" cy="130350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4800" y="0"/>
            <a:ext cx="20269200" cy="13716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8277"/>
              <a:gd name="connsiteY0" fmla="*/ 10000 h 10000"/>
              <a:gd name="connsiteX1" fmla="*/ 10277 w 18277"/>
              <a:gd name="connsiteY1" fmla="*/ 0 h 10000"/>
              <a:gd name="connsiteX2" fmla="*/ 18277 w 18277"/>
              <a:gd name="connsiteY2" fmla="*/ 0 h 10000"/>
              <a:gd name="connsiteX3" fmla="*/ 18277 w 18277"/>
              <a:gd name="connsiteY3" fmla="*/ 10000 h 10000"/>
              <a:gd name="connsiteX4" fmla="*/ 8277 w 18277"/>
              <a:gd name="connsiteY4" fmla="*/ 10000 h 10000"/>
              <a:gd name="connsiteX5" fmla="*/ 0 w 18277"/>
              <a:gd name="connsiteY5" fmla="*/ 10000 h 10000"/>
              <a:gd name="connsiteX0" fmla="*/ 0 w 18277"/>
              <a:gd name="connsiteY0" fmla="*/ 10000 h 10000"/>
              <a:gd name="connsiteX1" fmla="*/ 8508 w 18277"/>
              <a:gd name="connsiteY1" fmla="*/ 0 h 10000"/>
              <a:gd name="connsiteX2" fmla="*/ 18277 w 18277"/>
              <a:gd name="connsiteY2" fmla="*/ 0 h 10000"/>
              <a:gd name="connsiteX3" fmla="*/ 18277 w 18277"/>
              <a:gd name="connsiteY3" fmla="*/ 10000 h 10000"/>
              <a:gd name="connsiteX4" fmla="*/ 8277 w 18277"/>
              <a:gd name="connsiteY4" fmla="*/ 10000 h 10000"/>
              <a:gd name="connsiteX5" fmla="*/ 0 w 18277"/>
              <a:gd name="connsiteY5" fmla="*/ 10000 h 10000"/>
              <a:gd name="connsiteX0" fmla="*/ 0 w 15235"/>
              <a:gd name="connsiteY0" fmla="*/ 10000 h 10000"/>
              <a:gd name="connsiteX1" fmla="*/ 5466 w 15235"/>
              <a:gd name="connsiteY1" fmla="*/ 0 h 10000"/>
              <a:gd name="connsiteX2" fmla="*/ 15235 w 15235"/>
              <a:gd name="connsiteY2" fmla="*/ 0 h 10000"/>
              <a:gd name="connsiteX3" fmla="*/ 15235 w 15235"/>
              <a:gd name="connsiteY3" fmla="*/ 10000 h 10000"/>
              <a:gd name="connsiteX4" fmla="*/ 5235 w 15235"/>
              <a:gd name="connsiteY4" fmla="*/ 10000 h 10000"/>
              <a:gd name="connsiteX5" fmla="*/ 0 w 15235"/>
              <a:gd name="connsiteY5" fmla="*/ 10000 h 10000"/>
              <a:gd name="connsiteX0" fmla="*/ 0 w 15235"/>
              <a:gd name="connsiteY0" fmla="*/ 10000 h 10000"/>
              <a:gd name="connsiteX1" fmla="*/ 5466 w 15235"/>
              <a:gd name="connsiteY1" fmla="*/ 0 h 10000"/>
              <a:gd name="connsiteX2" fmla="*/ 15235 w 15235"/>
              <a:gd name="connsiteY2" fmla="*/ 0 h 10000"/>
              <a:gd name="connsiteX3" fmla="*/ 15235 w 15235"/>
              <a:gd name="connsiteY3" fmla="*/ 10000 h 10000"/>
              <a:gd name="connsiteX4" fmla="*/ 0 w 15235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35" h="10000">
                <a:moveTo>
                  <a:pt x="0" y="10000"/>
                </a:moveTo>
                <a:lnTo>
                  <a:pt x="5466" y="0"/>
                </a:lnTo>
                <a:lnTo>
                  <a:pt x="15235" y="0"/>
                </a:lnTo>
                <a:lnTo>
                  <a:pt x="15235" y="10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8" name="Textplatzhalter 3"/>
          <p:cNvSpPr>
            <a:spLocks noGrp="1"/>
          </p:cNvSpPr>
          <p:nvPr>
            <p:ph type="body" sz="half" idx="1"/>
          </p:nvPr>
        </p:nvSpPr>
        <p:spPr>
          <a:xfrm>
            <a:off x="513980" y="471696"/>
            <a:ext cx="8124182" cy="119407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YFA</a:t>
            </a:r>
            <a:r>
              <a:rPr lang="de-DE" sz="4000" dirty="0">
                <a:latin typeface="Georgia" panose="02040502050405020303" pitchFamily="18" charset="0"/>
              </a:rPr>
              <a:t> vermittelt wichtige Infos zu gesunder Ernährung. Frauen wie </a:t>
            </a:r>
            <a:r>
              <a:rPr lang="de-DE" sz="40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Krishnamma</a:t>
            </a:r>
            <a:r>
              <a:rPr lang="de-DE" sz="4000" dirty="0">
                <a:latin typeface="Georgia" panose="02040502050405020303" pitchFamily="18" charset="0"/>
              </a:rPr>
              <a:t> werden dazu ermächtigt, kleine Bio-„</a:t>
            </a:r>
            <a:r>
              <a:rPr lang="de-DE" sz="4000" dirty="0" smtClean="0">
                <a:latin typeface="Georgia" panose="02040502050405020303" pitchFamily="18" charset="0"/>
              </a:rPr>
              <a:t>Küchen-gärten</a:t>
            </a:r>
            <a:r>
              <a:rPr lang="de-DE" sz="4000" dirty="0">
                <a:latin typeface="Georgia" panose="02040502050405020303" pitchFamily="18" charset="0"/>
              </a:rPr>
              <a:t>“ anzulegen, in denen sie Gemüse und Obst anbauen. </a:t>
            </a:r>
            <a:r>
              <a:rPr lang="de-DE" sz="4000" dirty="0" err="1" smtClean="0">
                <a:latin typeface="Georgia" panose="02040502050405020303" pitchFamily="18" charset="0"/>
              </a:rPr>
              <a:t>Krishnamma</a:t>
            </a:r>
            <a:r>
              <a:rPr lang="de-DE" sz="4000" dirty="0">
                <a:latin typeface="Georgia" panose="02040502050405020303" pitchFamily="18" charset="0"/>
              </a:rPr>
              <a:t>: </a:t>
            </a:r>
            <a:endParaRPr lang="de-DE" sz="4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„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Bevor wir diesen Garten hatten, </a:t>
            </a: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haben 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wir uns viel schlechter ernährt. </a:t>
            </a: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Unsere 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Gesundheit - insbesondere </a:t>
            </a: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die 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der Kinder </a:t>
            </a:r>
            <a:endParaRPr lang="de-DE" sz="4000" i="1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litt 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darunter. </a:t>
            </a: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Seit 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wir </a:t>
            </a:r>
            <a:endParaRPr lang="de-DE" sz="4000" i="1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diesen 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Küchengarten </a:t>
            </a:r>
            <a:endParaRPr lang="de-DE" sz="4000" i="1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haben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, hat sich unsere </a:t>
            </a:r>
            <a:endParaRPr lang="de-DE" sz="4000" i="1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Gesundheit 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stark </a:t>
            </a:r>
            <a:endParaRPr lang="de-DE" sz="4000" i="1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sz="4000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verbessert</a:t>
            </a:r>
            <a:r>
              <a:rPr lang="de-DE" sz="4000" i="1" dirty="0">
                <a:solidFill>
                  <a:schemeClr val="accent1"/>
                </a:solidFill>
                <a:latin typeface="Georgia" panose="02040502050405020303" pitchFamily="18" charset="0"/>
              </a:rPr>
              <a:t>.“</a:t>
            </a:r>
            <a:endParaRPr lang="de-AT" sz="4000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51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18871660" y="758757"/>
            <a:ext cx="5267678" cy="1166632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e-DE" dirty="0">
                <a:latin typeface="Georgia" panose="02040502050405020303" pitchFamily="18" charset="0"/>
              </a:rPr>
              <a:t>Kinder und Jugendliche sind oft besonders von Armut, </a:t>
            </a:r>
            <a:r>
              <a:rPr lang="de-DE" dirty="0" smtClean="0">
                <a:latin typeface="Georgia" panose="02040502050405020303" pitchFamily="18" charset="0"/>
              </a:rPr>
              <a:t>Mangel-ernährung </a:t>
            </a:r>
            <a:r>
              <a:rPr lang="de-DE" dirty="0">
                <a:latin typeface="Georgia" panose="02040502050405020303" pitchFamily="18" charset="0"/>
              </a:rPr>
              <a:t>und fehlender Schulbildung betroffen. </a:t>
            </a:r>
            <a:r>
              <a:rPr lang="de-DE" b="1" dirty="0">
                <a:solidFill>
                  <a:schemeClr val="accent1"/>
                </a:solidFill>
                <a:latin typeface="Georgia" panose="02040502050405020303" pitchFamily="18" charset="0"/>
              </a:rPr>
              <a:t>YFA</a:t>
            </a:r>
            <a:r>
              <a:rPr lang="de-DE" dirty="0">
                <a:latin typeface="Georgia" panose="02040502050405020303" pitchFamily="18" charset="0"/>
              </a:rPr>
              <a:t> fördert deswegen die Bildung von „Kinderparlamenten“. Die Kinder setzen sich für ihre Rechte auf gute Nahrung und auf Schulbildung ein und pflanzen Bäume, wie es hier </a:t>
            </a:r>
            <a:r>
              <a:rPr lang="de-DE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Jyothi</a:t>
            </a:r>
            <a:r>
              <a:rPr lang="de-DE" dirty="0">
                <a:latin typeface="Georgia" panose="02040502050405020303" pitchFamily="18" charset="0"/>
              </a:rPr>
              <a:t> mit ihren Freundinnen macht.</a:t>
            </a:r>
            <a:endParaRPr lang="de-AT" dirty="0">
              <a:latin typeface="Georgia" panose="02040502050405020303" pitchFamily="18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46738" cy="13716000"/>
          </a:xfrm>
        </p:spPr>
      </p:pic>
    </p:spTree>
    <p:extLst>
      <p:ext uri="{BB962C8B-B14F-4D97-AF65-F5344CB8AC3E}">
        <p14:creationId xmlns:p14="http://schemas.microsoft.com/office/powerpoint/2010/main" val="2253162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platzhalter 3"/>
          <p:cNvSpPr txBox="1">
            <a:spLocks/>
          </p:cNvSpPr>
          <p:nvPr/>
        </p:nvSpPr>
        <p:spPr>
          <a:xfrm>
            <a:off x="7726432" y="3829074"/>
            <a:ext cx="5464275" cy="7037294"/>
          </a:xfrm>
          <a:prstGeom prst="rect">
            <a:avLst/>
          </a:prstGeom>
        </p:spPr>
        <p:txBody>
          <a:bodyPr>
            <a:normAutofit/>
          </a:bodyPr>
          <a:lstStyle>
            <a:lvl1pPr marL="152445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86175" marR="0" indent="-1715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025350" marR="0" indent="-1960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972691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887365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4725816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5640490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6555164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7469839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de-DE" sz="4400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Sternsingen bringt den Segen für das neue Jahr in Österreich und wird zum Segen für Menschen in </a:t>
            </a:r>
            <a:endParaRPr lang="de-DE" sz="4400" dirty="0" smtClean="0">
              <a:ln w="6600">
                <a:noFill/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de-DE" sz="4400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Süd-Indien</a:t>
            </a:r>
            <a:r>
              <a:rPr lang="de-DE" sz="4400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.</a:t>
            </a:r>
            <a:endParaRPr lang="de-AT" sz="440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71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hteck 8"/>
          <p:cNvSpPr/>
          <p:nvPr/>
        </p:nvSpPr>
        <p:spPr>
          <a:xfrm>
            <a:off x="7627260" y="1128409"/>
            <a:ext cx="71393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dirty="0">
                <a:solidFill>
                  <a:schemeClr val="tx2"/>
                </a:solidFill>
                <a:latin typeface="Permanent Marker" panose="02000000000000000000" pitchFamily="2" charset="0"/>
              </a:rPr>
              <a:t>Herzlichen Dank </a:t>
            </a:r>
            <a:endParaRPr lang="de-DE" sz="6600" dirty="0" smtClean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ctr"/>
            <a:r>
              <a:rPr lang="de-DE" sz="4800" dirty="0" smtClean="0">
                <a:latin typeface="Georgia" panose="02040502050405020303" pitchFamily="18" charset="0"/>
              </a:rPr>
              <a:t>an </a:t>
            </a:r>
            <a:r>
              <a:rPr lang="de-DE" sz="4800" dirty="0">
                <a:latin typeface="Georgia" panose="02040502050405020303" pitchFamily="18" charset="0"/>
              </a:rPr>
              <a:t>alle, die zum Gelingen der </a:t>
            </a:r>
            <a:r>
              <a:rPr lang="de-DE" sz="4800" dirty="0" err="1">
                <a:latin typeface="Georgia" panose="02040502050405020303" pitchFamily="18" charset="0"/>
              </a:rPr>
              <a:t>Sternsingeraktion</a:t>
            </a:r>
            <a:r>
              <a:rPr lang="de-DE" sz="4800" dirty="0">
                <a:latin typeface="Georgia" panose="02040502050405020303" pitchFamily="18" charset="0"/>
              </a:rPr>
              <a:t> beitragen!</a:t>
            </a:r>
            <a:endParaRPr lang="de-AT" sz="4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403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947497" y="651654"/>
            <a:ext cx="3704981" cy="3371705"/>
          </a:xfrm>
        </p:spPr>
        <p:txBody>
          <a:bodyPr anchor="t">
            <a:normAutofit fontScale="90000"/>
          </a:bodyPr>
          <a:lstStyle/>
          <a:p>
            <a:r>
              <a:rPr lang="de-AT" dirty="0" smtClean="0">
                <a:solidFill>
                  <a:schemeClr val="tx2"/>
                </a:solidFill>
              </a:rPr>
              <a:t>STERN</a:t>
            </a:r>
            <a:br>
              <a:rPr lang="de-AT" dirty="0" smtClean="0">
                <a:solidFill>
                  <a:schemeClr val="tx2"/>
                </a:solidFill>
              </a:rPr>
            </a:br>
            <a:r>
              <a:rPr lang="de-AT" dirty="0" smtClean="0">
                <a:solidFill>
                  <a:schemeClr val="tx2"/>
                </a:solidFill>
              </a:rPr>
              <a:t>SINGEN</a:t>
            </a:r>
            <a:br>
              <a:rPr lang="de-AT" dirty="0" smtClean="0">
                <a:solidFill>
                  <a:schemeClr val="tx2"/>
                </a:solidFill>
              </a:rPr>
            </a:br>
            <a:r>
              <a:rPr lang="de-AT" dirty="0" smtClean="0">
                <a:solidFill>
                  <a:schemeClr val="tx1"/>
                </a:solidFill>
              </a:rPr>
              <a:t>FAIR</a:t>
            </a:r>
            <a:br>
              <a:rPr lang="de-AT" dirty="0" smtClean="0">
                <a:solidFill>
                  <a:schemeClr val="tx1"/>
                </a:solidFill>
              </a:rPr>
            </a:br>
            <a:r>
              <a:rPr lang="de-AT" dirty="0" smtClean="0">
                <a:solidFill>
                  <a:schemeClr val="tx1"/>
                </a:solidFill>
              </a:rPr>
              <a:t>WANDELT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9947497" y="4416829"/>
            <a:ext cx="40510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Die Sternsinger</a:t>
            </a:r>
            <a:br>
              <a:rPr lang="de-DE" sz="3600" dirty="0" smtClean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</a:br>
            <a:r>
              <a:rPr lang="de-DE" sz="3600" dirty="0" smtClean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/</a:t>
            </a:r>
            <a:r>
              <a:rPr lang="de-DE" sz="360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innen bringen den Menschen in Österreich den Segen und die </a:t>
            </a:r>
            <a:r>
              <a:rPr lang="de-DE" sz="3600" dirty="0" smtClean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Spenden er-möglichen </a:t>
            </a:r>
            <a:r>
              <a:rPr lang="de-DE" sz="360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vielen Menschen in Afrika, Asien und Lateinamerika, sich aus Armut zu befreien.</a:t>
            </a:r>
            <a:endParaRPr lang="de-AT" sz="3600" dirty="0"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40150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70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285" y="166250"/>
            <a:ext cx="19001715" cy="13433367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285857" y="4534997"/>
            <a:ext cx="6737513" cy="743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dirty="0">
                <a:latin typeface="Georgia" panose="02040502050405020303" pitchFamily="18" charset="0"/>
              </a:rPr>
              <a:t>Zum Beispiel in den südindischen Staaten </a:t>
            </a:r>
            <a:r>
              <a:rPr lang="de-DE" sz="4000" b="1" dirty="0">
                <a:latin typeface="Georgia" panose="02040502050405020303" pitchFamily="18" charset="0"/>
              </a:rPr>
              <a:t>Andhra Pradesh </a:t>
            </a:r>
            <a:r>
              <a:rPr lang="de-DE" sz="4000" dirty="0">
                <a:latin typeface="Georgia" panose="02040502050405020303" pitchFamily="18" charset="0"/>
              </a:rPr>
              <a:t>und </a:t>
            </a:r>
            <a:r>
              <a:rPr lang="de-DE" sz="4000" b="1" dirty="0">
                <a:latin typeface="Georgia" panose="02040502050405020303" pitchFamily="18" charset="0"/>
              </a:rPr>
              <a:t>Telangana</a:t>
            </a:r>
            <a:r>
              <a:rPr lang="de-DE" sz="4000" dirty="0">
                <a:latin typeface="Georgia" panose="02040502050405020303" pitchFamily="18" charset="0"/>
              </a:rPr>
              <a:t>, in denen unsere Projektpartner/innen von </a:t>
            </a:r>
            <a:r>
              <a:rPr lang="de-DE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SNIRD</a:t>
            </a:r>
            <a:r>
              <a:rPr lang="de-DE" sz="4000" dirty="0">
                <a:latin typeface="Georgia" panose="02040502050405020303" pitchFamily="18" charset="0"/>
              </a:rPr>
              <a:t> (</a:t>
            </a:r>
            <a:r>
              <a:rPr lang="de-AT" sz="4000" dirty="0">
                <a:latin typeface="Georgia" panose="02040502050405020303" pitchFamily="18" charset="0"/>
              </a:rPr>
              <a:t>Society </a:t>
            </a:r>
            <a:r>
              <a:rPr lang="de-AT" sz="4000" dirty="0" err="1">
                <a:latin typeface="Georgia" panose="02040502050405020303" pitchFamily="18" charset="0"/>
              </a:rPr>
              <a:t>for</a:t>
            </a:r>
            <a:r>
              <a:rPr lang="de-AT" sz="4000" dirty="0">
                <a:latin typeface="Georgia" panose="02040502050405020303" pitchFamily="18" charset="0"/>
              </a:rPr>
              <a:t> National Integration </a:t>
            </a:r>
            <a:r>
              <a:rPr lang="de-AT" sz="4000" dirty="0" err="1">
                <a:latin typeface="Georgia" panose="02040502050405020303" pitchFamily="18" charset="0"/>
              </a:rPr>
              <a:t>through</a:t>
            </a:r>
            <a:r>
              <a:rPr lang="de-AT" sz="4000" dirty="0">
                <a:latin typeface="Georgia" panose="02040502050405020303" pitchFamily="18" charset="0"/>
              </a:rPr>
              <a:t> Rural Development) und </a:t>
            </a:r>
            <a:r>
              <a:rPr lang="de-AT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YFA</a:t>
            </a:r>
            <a:r>
              <a:rPr lang="de-AT" sz="4000" dirty="0">
                <a:latin typeface="Georgia" panose="02040502050405020303" pitchFamily="18" charset="0"/>
              </a:rPr>
              <a:t> (Youth </a:t>
            </a:r>
            <a:r>
              <a:rPr lang="de-AT" sz="4000" dirty="0" err="1">
                <a:latin typeface="Georgia" panose="02040502050405020303" pitchFamily="18" charset="0"/>
              </a:rPr>
              <a:t>for</a:t>
            </a:r>
            <a:r>
              <a:rPr lang="de-AT" sz="4000" dirty="0">
                <a:latin typeface="Georgia" panose="02040502050405020303" pitchFamily="18" charset="0"/>
              </a:rPr>
              <a:t> Action) Menschen dabei unterstützen, ihr Leben zu verbessern.</a:t>
            </a:r>
          </a:p>
        </p:txBody>
      </p:sp>
    </p:spTree>
    <p:extLst>
      <p:ext uri="{BB962C8B-B14F-4D97-AF65-F5344CB8AC3E}">
        <p14:creationId xmlns:p14="http://schemas.microsoft.com/office/powerpoint/2010/main" val="3669446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type="body" sz="half" idx="1"/>
          </p:nvPr>
        </p:nvSpPr>
        <p:spPr>
          <a:xfrm>
            <a:off x="16361923" y="3501957"/>
            <a:ext cx="7753137" cy="8699010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de-DE" sz="4000" dirty="0">
                <a:latin typeface="Georgia" panose="02040502050405020303" pitchFamily="18" charset="0"/>
              </a:rPr>
              <a:t>In der Küstenregion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Andhra </a:t>
            </a:r>
            <a:r>
              <a:rPr lang="de-DE" sz="4000" dirty="0">
                <a:latin typeface="Georgia" panose="02040502050405020303" pitchFamily="18" charset="0"/>
              </a:rPr>
              <a:t>Pradeshs spüren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die </a:t>
            </a:r>
            <a:r>
              <a:rPr lang="de-DE" sz="4000" dirty="0">
                <a:latin typeface="Georgia" panose="02040502050405020303" pitchFamily="18" charset="0"/>
              </a:rPr>
              <a:t>Menschen die Folgen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der </a:t>
            </a:r>
            <a:r>
              <a:rPr lang="de-DE" sz="4000" dirty="0">
                <a:latin typeface="Georgia" panose="02040502050405020303" pitchFamily="18" charset="0"/>
              </a:rPr>
              <a:t>Klimakatastrophe. </a:t>
            </a:r>
            <a:endParaRPr lang="de-DE" sz="4000" dirty="0" smtClean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DE" sz="4000" dirty="0" smtClean="0">
                <a:latin typeface="Georgia" panose="02040502050405020303" pitchFamily="18" charset="0"/>
              </a:rPr>
              <a:t>Das </a:t>
            </a:r>
            <a:r>
              <a:rPr lang="de-DE" sz="4000" dirty="0">
                <a:latin typeface="Georgia" panose="02040502050405020303" pitchFamily="18" charset="0"/>
              </a:rPr>
              <a:t>Meer erwärmt sich, </a:t>
            </a:r>
            <a:endParaRPr lang="de-DE" sz="4000" dirty="0" smtClean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DE" sz="4000" dirty="0" smtClean="0">
                <a:latin typeface="Georgia" panose="02040502050405020303" pitchFamily="18" charset="0"/>
              </a:rPr>
              <a:t>die </a:t>
            </a:r>
            <a:r>
              <a:rPr lang="de-DE" sz="4000" dirty="0">
                <a:latin typeface="Georgia" panose="02040502050405020303" pitchFamily="18" charset="0"/>
              </a:rPr>
              <a:t>schützenden </a:t>
            </a:r>
            <a:r>
              <a:rPr lang="de-DE" sz="4000" dirty="0" smtClean="0">
                <a:latin typeface="Georgia" panose="02040502050405020303" pitchFamily="18" charset="0"/>
              </a:rPr>
              <a:t>Mangroven-wälder </a:t>
            </a:r>
            <a:r>
              <a:rPr lang="de-DE" sz="4000" dirty="0">
                <a:latin typeface="Georgia" panose="02040502050405020303" pitchFamily="18" charset="0"/>
              </a:rPr>
              <a:t>kämpfen ums </a:t>
            </a:r>
            <a:r>
              <a:rPr lang="de-DE" sz="4000" dirty="0" smtClean="0">
                <a:latin typeface="Georgia" panose="02040502050405020303" pitchFamily="18" charset="0"/>
              </a:rPr>
              <a:t>Überleben </a:t>
            </a:r>
            <a:r>
              <a:rPr lang="de-DE" sz="4000" dirty="0">
                <a:latin typeface="Georgia" panose="02040502050405020303" pitchFamily="18" charset="0"/>
              </a:rPr>
              <a:t>- und die Fische wandern ab. Fangflotten fischen illegal die letzten Bestände leer.</a:t>
            </a:r>
            <a:endParaRPr lang="de-AT" sz="4000" dirty="0">
              <a:latin typeface="Georgia" panose="02040502050405020303" pitchFamily="18" charset="0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566063" cy="13716000"/>
          </a:xfrm>
        </p:spPr>
      </p:pic>
    </p:spTree>
    <p:extLst>
      <p:ext uri="{BB962C8B-B14F-4D97-AF65-F5344CB8AC3E}">
        <p14:creationId xmlns:p14="http://schemas.microsoft.com/office/powerpoint/2010/main" val="1357154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277468" y="1605064"/>
            <a:ext cx="4956012" cy="10505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dirty="0">
                <a:latin typeface="Georgia" panose="02040502050405020303" pitchFamily="18" charset="0"/>
              </a:rPr>
              <a:t>Auch für die Bauern und Bäuerinnen wird das Überleben immer schwerer. </a:t>
            </a:r>
            <a:r>
              <a:rPr lang="de-DE" sz="4000" dirty="0" smtClean="0">
                <a:latin typeface="Georgia" panose="02040502050405020303" pitchFamily="18" charset="0"/>
              </a:rPr>
              <a:t/>
            </a:r>
            <a:br>
              <a:rPr lang="de-DE" sz="4000" dirty="0" smtClean="0">
                <a:latin typeface="Georgia" panose="02040502050405020303" pitchFamily="18" charset="0"/>
              </a:rPr>
            </a:br>
            <a:r>
              <a:rPr lang="de-DE" sz="4000" dirty="0" smtClean="0">
                <a:latin typeface="Georgia" panose="02040502050405020303" pitchFamily="18" charset="0"/>
              </a:rPr>
              <a:t>Der </a:t>
            </a:r>
            <a:r>
              <a:rPr lang="de-DE" sz="4000" dirty="0">
                <a:latin typeface="Georgia" panose="02040502050405020303" pitchFamily="18" charset="0"/>
              </a:rPr>
              <a:t>Monsun kommt nicht mehr </a:t>
            </a:r>
            <a:r>
              <a:rPr lang="de-DE" sz="4000" dirty="0" smtClean="0">
                <a:latin typeface="Georgia" panose="02040502050405020303" pitchFamily="18" charset="0"/>
              </a:rPr>
              <a:t>regel-mäßig</a:t>
            </a:r>
            <a:r>
              <a:rPr lang="de-DE" sz="4000" dirty="0">
                <a:latin typeface="Georgia" panose="02040502050405020303" pitchFamily="18" charset="0"/>
              </a:rPr>
              <a:t>. Taifune </a:t>
            </a:r>
            <a:r>
              <a:rPr lang="de-DE" sz="4000" dirty="0" smtClean="0">
                <a:latin typeface="Georgia" panose="02040502050405020303" pitchFamily="18" charset="0"/>
              </a:rPr>
              <a:t>und </a:t>
            </a:r>
            <a:r>
              <a:rPr lang="de-DE" sz="4000" dirty="0">
                <a:latin typeface="Georgia" panose="02040502050405020303" pitchFamily="18" charset="0"/>
              </a:rPr>
              <a:t>Dürren wechseln sich ab </a:t>
            </a:r>
            <a:r>
              <a:rPr lang="de-DE" sz="4000" dirty="0" smtClean="0">
                <a:latin typeface="Georgia" panose="02040502050405020303" pitchFamily="18" charset="0"/>
              </a:rPr>
              <a:t>&amp; </a:t>
            </a:r>
            <a:r>
              <a:rPr lang="de-DE" sz="4000" dirty="0">
                <a:latin typeface="Georgia" panose="02040502050405020303" pitchFamily="18" charset="0"/>
              </a:rPr>
              <a:t>zerstören die </a:t>
            </a:r>
            <a:r>
              <a:rPr lang="de-DE" sz="4000" dirty="0" smtClean="0">
                <a:latin typeface="Georgia" panose="02040502050405020303" pitchFamily="18" charset="0"/>
              </a:rPr>
              <a:t>Ernten.</a:t>
            </a:r>
          </a:p>
          <a:p>
            <a:pPr marL="0" indent="0">
              <a:buNone/>
            </a:pPr>
            <a:r>
              <a:rPr lang="de-DE" sz="4000" dirty="0" smtClean="0">
                <a:latin typeface="Georgia" panose="02040502050405020303" pitchFamily="18" charset="0"/>
              </a:rPr>
              <a:t>Viele </a:t>
            </a:r>
            <a:r>
              <a:rPr lang="de-DE" sz="4000" dirty="0">
                <a:latin typeface="Georgia" panose="02040502050405020303" pitchFamily="18" charset="0"/>
              </a:rPr>
              <a:t>verschulden sich mit dem Kauf von Chemie-Dünger und -Pestiziden. Ein Teufelskreis, der leider oft in </a:t>
            </a:r>
            <a:r>
              <a:rPr lang="de-DE" sz="4000" dirty="0" smtClean="0">
                <a:latin typeface="Georgia" panose="02040502050405020303" pitchFamily="18" charset="0"/>
              </a:rPr>
              <a:t>Selbst-morden </a:t>
            </a:r>
            <a:r>
              <a:rPr lang="de-DE" sz="4000" dirty="0">
                <a:latin typeface="Georgia" panose="02040502050405020303" pitchFamily="18" charset="0"/>
              </a:rPr>
              <a:t>endet.</a:t>
            </a:r>
            <a:endParaRPr lang="de-AT" sz="4000" dirty="0">
              <a:latin typeface="Georgia" panose="02040502050405020303" pitchFamily="18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8200" y="0"/>
            <a:ext cx="18472150" cy="13716000"/>
          </a:xfrm>
        </p:spPr>
      </p:pic>
    </p:spTree>
    <p:extLst>
      <p:ext uri="{BB962C8B-B14F-4D97-AF65-F5344CB8AC3E}">
        <p14:creationId xmlns:p14="http://schemas.microsoft.com/office/powerpoint/2010/main" val="723779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437307" y="322729"/>
            <a:ext cx="23142540" cy="23308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latin typeface="Georgia" panose="02040502050405020303" pitchFamily="18" charset="0"/>
              </a:rPr>
              <a:t>Unsere Partnerorganisation </a:t>
            </a:r>
            <a:r>
              <a:rPr lang="de-DE" b="1" dirty="0">
                <a:solidFill>
                  <a:schemeClr val="accent1"/>
                </a:solidFill>
                <a:latin typeface="Georgia" panose="02040502050405020303" pitchFamily="18" charset="0"/>
              </a:rPr>
              <a:t>SNIRD</a:t>
            </a:r>
            <a:r>
              <a:rPr lang="de-DE" dirty="0">
                <a:latin typeface="Georgia" panose="02040502050405020303" pitchFamily="18" charset="0"/>
              </a:rPr>
              <a:t> hilft auf mehreren Ebenen, diesen Teufelskreis zu durchbrechen. </a:t>
            </a:r>
            <a:r>
              <a:rPr lang="de-DE" dirty="0" smtClean="0">
                <a:latin typeface="Georgia" panose="02040502050405020303" pitchFamily="18" charset="0"/>
              </a:rPr>
              <a:t/>
            </a:r>
            <a:br>
              <a:rPr lang="de-DE" dirty="0" smtClean="0">
                <a:latin typeface="Georgia" panose="02040502050405020303" pitchFamily="18" charset="0"/>
              </a:rPr>
            </a:br>
            <a:r>
              <a:rPr lang="de-DE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Godfrey </a:t>
            </a:r>
            <a:r>
              <a:rPr lang="de-DE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Jawahar</a:t>
            </a:r>
            <a:r>
              <a:rPr lang="de-DE" dirty="0">
                <a:latin typeface="Georgia" panose="02040502050405020303" pitchFamily="18" charset="0"/>
              </a:rPr>
              <a:t>, Projektleiter von SNIRD (erster von links, mit Mitgliedern der Fischereigewerkschaft): </a:t>
            </a:r>
            <a:r>
              <a:rPr lang="de-DE" dirty="0" smtClean="0">
                <a:latin typeface="Georgia" panose="02040502050405020303" pitchFamily="18" charset="0"/>
              </a:rPr>
              <a:t/>
            </a:r>
            <a:br>
              <a:rPr lang="de-DE" dirty="0" smtClean="0">
                <a:latin typeface="Georgia" panose="02040502050405020303" pitchFamily="18" charset="0"/>
              </a:rPr>
            </a:br>
            <a:r>
              <a:rPr lang="de-DE" i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„</a:t>
            </a:r>
            <a:r>
              <a:rPr lang="de-DE" i="1" dirty="0">
                <a:solidFill>
                  <a:schemeClr val="accent1"/>
                </a:solidFill>
                <a:latin typeface="Georgia" panose="02040502050405020303" pitchFamily="18" charset="0"/>
              </a:rPr>
              <a:t>Unser Schwerpunkt sind von der Gesellschaft ausgeschlossene Gruppen. Wir glauben, dass diese Menschen organisiert werden müssen, damit sie für ihre Rechte eintreten können!“</a:t>
            </a:r>
            <a:endParaRPr lang="de-AT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995613"/>
            <a:ext cx="24384000" cy="10720387"/>
          </a:xfrm>
        </p:spPr>
      </p:pic>
    </p:spTree>
    <p:extLst>
      <p:ext uri="{BB962C8B-B14F-4D97-AF65-F5344CB8AC3E}">
        <p14:creationId xmlns:p14="http://schemas.microsoft.com/office/powerpoint/2010/main" val="2802618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19630416" y="389106"/>
            <a:ext cx="4489466" cy="1186088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de-DE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SNIRD</a:t>
            </a:r>
            <a:r>
              <a:rPr lang="de-DE" sz="4000" dirty="0">
                <a:latin typeface="Georgia" panose="02040502050405020303" pitchFamily="18" charset="0"/>
              </a:rPr>
              <a:t> hilft den </a:t>
            </a:r>
            <a:r>
              <a:rPr lang="de-DE" sz="4000" dirty="0" smtClean="0">
                <a:latin typeface="Georgia" panose="02040502050405020303" pitchFamily="18" charset="0"/>
              </a:rPr>
              <a:t>Fischergemein-</a:t>
            </a:r>
            <a:r>
              <a:rPr lang="de-DE" sz="4000" dirty="0" err="1" smtClean="0">
                <a:latin typeface="Georgia" panose="02040502050405020303" pitchFamily="18" charset="0"/>
              </a:rPr>
              <a:t>schaften</a:t>
            </a:r>
            <a:r>
              <a:rPr lang="de-DE" sz="4000" dirty="0">
                <a:latin typeface="Georgia" panose="02040502050405020303" pitchFamily="18" charset="0"/>
              </a:rPr>
              <a:t>, sich zu organisieren, denn gemeinsam sind alle stärker. Außerdem </a:t>
            </a:r>
            <a:r>
              <a:rPr lang="de-DE" sz="4000" dirty="0" smtClean="0">
                <a:latin typeface="Georgia" panose="02040502050405020303" pitchFamily="18" charset="0"/>
              </a:rPr>
              <a:t>unter-stützt </a:t>
            </a:r>
            <a:r>
              <a:rPr lang="de-DE" sz="4000" dirty="0">
                <a:latin typeface="Georgia" panose="02040502050405020303" pitchFamily="18" charset="0"/>
              </a:rPr>
              <a:t>SNIRD sie bei der Aufzucht von </a:t>
            </a:r>
            <a:r>
              <a:rPr lang="de-DE" sz="4000" dirty="0" smtClean="0">
                <a:latin typeface="Georgia" panose="02040502050405020303" pitchFamily="18" charset="0"/>
              </a:rPr>
              <a:t>Mangroven-wäldern &amp; </a:t>
            </a:r>
            <a:r>
              <a:rPr lang="de-DE" sz="4000" dirty="0">
                <a:latin typeface="Georgia" panose="02040502050405020303" pitchFamily="18" charset="0"/>
              </a:rPr>
              <a:t>Palmen, die die </a:t>
            </a:r>
            <a:r>
              <a:rPr lang="de-DE" sz="4000" dirty="0" smtClean="0">
                <a:latin typeface="Georgia" panose="02040502050405020303" pitchFamily="18" charset="0"/>
              </a:rPr>
              <a:t>Küsten-region </a:t>
            </a:r>
            <a:r>
              <a:rPr lang="de-DE" sz="4000" dirty="0">
                <a:latin typeface="Georgia" panose="02040502050405020303" pitchFamily="18" charset="0"/>
              </a:rPr>
              <a:t>und das </a:t>
            </a:r>
            <a:r>
              <a:rPr lang="de-DE" sz="4000" dirty="0" smtClean="0">
                <a:latin typeface="Georgia" panose="02040502050405020303" pitchFamily="18" charset="0"/>
              </a:rPr>
              <a:t>Meeresleben </a:t>
            </a:r>
            <a:r>
              <a:rPr lang="de-DE" sz="4000" dirty="0">
                <a:latin typeface="Georgia" panose="02040502050405020303" pitchFamily="18" charset="0"/>
              </a:rPr>
              <a:t>schützen.</a:t>
            </a:r>
            <a:endParaRPr lang="de-AT" sz="4000" dirty="0">
              <a:latin typeface="Georgia" panose="02040502050405020303" pitchFamily="18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235738" cy="13716000"/>
          </a:xfrm>
        </p:spPr>
      </p:pic>
    </p:spTree>
    <p:extLst>
      <p:ext uri="{BB962C8B-B14F-4D97-AF65-F5344CB8AC3E}">
        <p14:creationId xmlns:p14="http://schemas.microsoft.com/office/powerpoint/2010/main" val="2093108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296924" y="2276272"/>
            <a:ext cx="4975468" cy="95521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dirty="0">
                <a:latin typeface="Georgia" panose="02040502050405020303" pitchFamily="18" charset="0"/>
              </a:rPr>
              <a:t>Bauern und Bäuerinnen wird Bio-Landwirtschaft und die Herstellung von Bio-Dünger und Bio-Pestiziden beigebracht. </a:t>
            </a:r>
            <a:endParaRPr lang="de-DE" sz="4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sz="4000" b="1" dirty="0" err="1" smtClean="0">
                <a:solidFill>
                  <a:schemeClr val="accent1"/>
                </a:solidFill>
                <a:latin typeface="Georgia" panose="02040502050405020303" pitchFamily="18" charset="0"/>
              </a:rPr>
              <a:t>Jhansi</a:t>
            </a:r>
            <a:r>
              <a:rPr lang="de-DE" sz="4000" dirty="0">
                <a:latin typeface="Georgia" panose="02040502050405020303" pitchFamily="18" charset="0"/>
              </a:rPr>
              <a:t>, die junge Frau auf dem Bild, hat so kaum Kosten, kann sich und ihre Familie gesünder ernähren und erhält am Markt für ihr Gemüse einen weit höheren Preis.</a:t>
            </a:r>
            <a:endParaRPr lang="de-AT" sz="4000" dirty="0">
              <a:latin typeface="Georgia" panose="02040502050405020303" pitchFamily="18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9013" y="0"/>
            <a:ext cx="18321337" cy="13716000"/>
          </a:xfrm>
        </p:spPr>
      </p:pic>
    </p:spTree>
    <p:extLst>
      <p:ext uri="{BB962C8B-B14F-4D97-AF65-F5344CB8AC3E}">
        <p14:creationId xmlns:p14="http://schemas.microsoft.com/office/powerpoint/2010/main" val="3880239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335833" y="2062644"/>
            <a:ext cx="4936558" cy="9824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latin typeface="Georgia" panose="02040502050405020303" pitchFamily="18" charset="0"/>
              </a:rPr>
              <a:t>Mädchen </a:t>
            </a:r>
            <a:r>
              <a:rPr lang="de-DE" dirty="0" smtClean="0">
                <a:latin typeface="Georgia" panose="02040502050405020303" pitchFamily="18" charset="0"/>
              </a:rPr>
              <a:t>und </a:t>
            </a:r>
            <a:r>
              <a:rPr lang="de-DE" dirty="0">
                <a:latin typeface="Georgia" panose="02040502050405020303" pitchFamily="18" charset="0"/>
              </a:rPr>
              <a:t>Frauen haben in der indischen Gesellschaft wenig Rechte. Das macht sie besonders verwundbar. </a:t>
            </a:r>
            <a:endParaRPr lang="de-DE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e-DE" b="1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SNIRD</a:t>
            </a:r>
            <a:r>
              <a:rPr lang="de-DE" dirty="0" smtClean="0">
                <a:latin typeface="Georgia" panose="02040502050405020303" pitchFamily="18" charset="0"/>
              </a:rPr>
              <a:t> </a:t>
            </a:r>
            <a:r>
              <a:rPr lang="de-DE" dirty="0">
                <a:latin typeface="Georgia" panose="02040502050405020303" pitchFamily="18" charset="0"/>
              </a:rPr>
              <a:t>fördert </a:t>
            </a:r>
            <a:r>
              <a:rPr lang="de-DE" dirty="0" smtClean="0">
                <a:latin typeface="Georgia" panose="02040502050405020303" pitchFamily="18" charset="0"/>
              </a:rPr>
              <a:t>deswegen Frauen-Selbsthilfegruppen</a:t>
            </a:r>
            <a:r>
              <a:rPr lang="de-DE" dirty="0">
                <a:latin typeface="Georgia" panose="02040502050405020303" pitchFamily="18" charset="0"/>
              </a:rPr>
              <a:t>. Dort tauschen sie sich aus, wie man sich besser ernähren kann, gehen </a:t>
            </a:r>
            <a:r>
              <a:rPr lang="de-DE" dirty="0" smtClean="0">
                <a:latin typeface="Georgia" panose="02040502050405020303" pitchFamily="18" charset="0"/>
              </a:rPr>
              <a:t>Hygienemaß-nahmen </a:t>
            </a:r>
            <a:r>
              <a:rPr lang="de-DE" dirty="0">
                <a:latin typeface="Georgia" panose="02040502050405020303" pitchFamily="18" charset="0"/>
              </a:rPr>
              <a:t>durch und fordern elementare Frauenrechte ein - auf Schulbildung und Mitsprache.</a:t>
            </a:r>
            <a:endParaRPr lang="de-AT" dirty="0">
              <a:latin typeface="Georgia" panose="02040502050405020303" pitchFamily="18" charset="0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3075" y="0"/>
            <a:ext cx="18837275" cy="13716000"/>
          </a:xfrm>
        </p:spPr>
      </p:pic>
    </p:spTree>
    <p:extLst>
      <p:ext uri="{BB962C8B-B14F-4D97-AF65-F5344CB8AC3E}">
        <p14:creationId xmlns:p14="http://schemas.microsoft.com/office/powerpoint/2010/main" val="137852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ternsingeraktion">
      <a:dk1>
        <a:srgbClr val="393A39"/>
      </a:dk1>
      <a:lt1>
        <a:srgbClr val="FFFFFF"/>
      </a:lt1>
      <a:dk2>
        <a:srgbClr val="D6A437"/>
      </a:dk2>
      <a:lt2>
        <a:srgbClr val="FFFFFF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D6A437"/>
      </a:hlink>
      <a:folHlink>
        <a:srgbClr val="646363"/>
      </a:folHlink>
    </a:clrScheme>
    <a:fontScheme name="Benutzerdefiniert 10">
      <a:majorFont>
        <a:latin typeface="Marselis Serif OT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2" id="{2DBEC37F-623C-4742-80A0-C04080430812}" vid="{EAA8F049-C446-4F24-AF31-E7408716203D}"/>
    </a:ext>
  </a:extLst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0000FF"/>
      </a:hlink>
      <a:folHlink>
        <a:srgbClr val="FF00FF"/>
      </a:folHlink>
    </a:clrScheme>
    <a:fontScheme name="Default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Sternsingen</Template>
  <TotalTime>0</TotalTime>
  <Words>515</Words>
  <Application>Microsoft Office PowerPoint</Application>
  <PresentationFormat>Benutzerdefiniert</PresentationFormat>
  <Paragraphs>43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 Narrow</vt:lpstr>
      <vt:lpstr>Times New Roman</vt:lpstr>
      <vt:lpstr>Georgia</vt:lpstr>
      <vt:lpstr>NimbusSanLCon</vt:lpstr>
      <vt:lpstr>Arial</vt:lpstr>
      <vt:lpstr>Permanent Marker</vt:lpstr>
      <vt:lpstr>Default Theme</vt:lpstr>
      <vt:lpstr>PowerPoint-Präsentation</vt:lpstr>
      <vt:lpstr>STERN SINGEN FAIR WANDELT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Kötter</dc:creator>
  <cp:lastModifiedBy>Matthias Kötter</cp:lastModifiedBy>
  <cp:revision>10</cp:revision>
  <dcterms:created xsi:type="dcterms:W3CDTF">2020-08-12T15:34:51Z</dcterms:created>
  <dcterms:modified xsi:type="dcterms:W3CDTF">2020-08-31T13:39:54Z</dcterms:modified>
</cp:coreProperties>
</file>