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16" r:id="rId3"/>
    <p:sldId id="320" r:id="rId4"/>
    <p:sldId id="324" r:id="rId5"/>
    <p:sldId id="301" r:id="rId6"/>
    <p:sldId id="309" r:id="rId7"/>
    <p:sldId id="287" r:id="rId8"/>
    <p:sldId id="310" r:id="rId9"/>
    <p:sldId id="321" r:id="rId10"/>
    <p:sldId id="311" r:id="rId11"/>
    <p:sldId id="304" r:id="rId12"/>
    <p:sldId id="312" r:id="rId13"/>
    <p:sldId id="294" r:id="rId14"/>
    <p:sldId id="306" r:id="rId15"/>
    <p:sldId id="308" r:id="rId16"/>
    <p:sldId id="288" r:id="rId17"/>
    <p:sldId id="322" r:id="rId18"/>
    <p:sldId id="323" r:id="rId19"/>
    <p:sldId id="30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Herret" initials="CH" lastIdx="11" clrIdx="0">
    <p:extLst>
      <p:ext uri="{19B8F6BF-5375-455C-9EA6-DF929625EA0E}">
        <p15:presenceInfo xmlns:p15="http://schemas.microsoft.com/office/powerpoint/2012/main" userId="S-1-5-21-2783102432-1383533843-1537749594-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FB"/>
    <a:srgbClr val="ED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9E6F0-D5D6-4540-A669-575DD2511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8D75F9-23B2-4BE8-BA57-ED43149C4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3F27A-A054-4886-9F8E-967EC7BE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EAF34-DD72-46DC-AF1E-DF81B374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624B0A-892F-41B7-A395-BA5FFC46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7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8C595-458C-49FA-A707-4082C194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E7CB4C-4284-4706-80CC-5017D14BC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1D608B-EFD3-4813-8DA1-108F1975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E521E-2F33-49BC-BD33-6A9C689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F2332-4643-4277-A732-6C9ACDA6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5511EC-C0C9-4500-A620-63877BE60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CEF4AD-C809-4237-A9D5-B0297FF1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4D974-2919-40D7-8439-04E1B998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301FCF-BA6D-4F11-A846-9BB871C7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4C381-E82C-4575-930E-313D044B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116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-6851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per Klick auf Symbol einfügen</a:t>
            </a:r>
            <a:endParaRPr dirty="0"/>
          </a:p>
        </p:txBody>
      </p:sp>
      <p:sp>
        <p:nvSpPr>
          <p:cNvPr id="10" name="Textfeld 4"/>
          <p:cNvSpPr txBox="1"/>
          <p:nvPr userDrawn="1"/>
        </p:nvSpPr>
        <p:spPr>
          <a:xfrm>
            <a:off x="10124185" y="607237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-6851" y="3359751"/>
            <a:ext cx="4359729" cy="138499"/>
          </a:xfrm>
          <a:prstGeom prst="rect">
            <a:avLst/>
          </a:prstGeom>
          <a:solidFill>
            <a:srgbClr val="D6A437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pPr marL="0" marR="0" indent="0" algn="l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4" name="Gruppieren 14"/>
          <p:cNvGrpSpPr/>
          <p:nvPr userDrawn="1"/>
        </p:nvGrpSpPr>
        <p:grpSpPr>
          <a:xfrm>
            <a:off x="296542" y="283714"/>
            <a:ext cx="2968391" cy="606193"/>
            <a:chOff x="0" y="0"/>
            <a:chExt cx="4797351" cy="980204"/>
          </a:xfrm>
          <a:solidFill>
            <a:schemeClr val="bg2"/>
          </a:solidFill>
        </p:grpSpPr>
        <p:sp>
          <p:nvSpPr>
            <p:cNvPr id="5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6542" y="4065818"/>
            <a:ext cx="3752944" cy="177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1" tIns="91421" rIns="91421" bIns="91421" anchor="b">
            <a:normAutofit/>
          </a:bodyPr>
          <a:lstStyle>
            <a:lvl1pPr>
              <a:defRPr sz="3300" spc="150">
                <a:solidFill>
                  <a:schemeClr val="bg1"/>
                </a:solidFill>
                <a:latin typeface="Permanent Marker" panose="02000000000000000000" pitchFamily="2" charset="0"/>
              </a:defRPr>
            </a:lvl1pPr>
          </a:lstStyle>
          <a:p>
            <a:r>
              <a:rPr lang="de-DE" dirty="0"/>
              <a:t>Präsentations-titel</a:t>
            </a:r>
            <a:endParaRPr dirty="0"/>
          </a:p>
        </p:txBody>
      </p:sp>
      <p:sp>
        <p:nvSpPr>
          <p:cNvPr id="9" name="Textplatzhalter 9"/>
          <p:cNvSpPr>
            <a:spLocks noGrp="1"/>
          </p:cNvSpPr>
          <p:nvPr>
            <p:ph idx="1" hasCustomPrompt="1"/>
          </p:nvPr>
        </p:nvSpPr>
        <p:spPr>
          <a:xfrm>
            <a:off x="2249166" y="6082352"/>
            <a:ext cx="3752945" cy="538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e-AT" dirty="0"/>
              <a:t>Untertitel/Name/Organisation</a:t>
            </a:r>
          </a:p>
        </p:txBody>
      </p:sp>
    </p:spTree>
    <p:extLst>
      <p:ext uri="{BB962C8B-B14F-4D97-AF65-F5344CB8AC3E}">
        <p14:creationId xmlns:p14="http://schemas.microsoft.com/office/powerpoint/2010/main" val="31413196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-6851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per Klick auf Symbol einfügen</a:t>
            </a:r>
            <a:endParaRPr dirty="0"/>
          </a:p>
        </p:txBody>
      </p:sp>
      <p:sp>
        <p:nvSpPr>
          <p:cNvPr id="10" name="Textfeld 4"/>
          <p:cNvSpPr txBox="1"/>
          <p:nvPr userDrawn="1"/>
        </p:nvSpPr>
        <p:spPr>
          <a:xfrm>
            <a:off x="10124185" y="607237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-6851" y="3359751"/>
            <a:ext cx="4359729" cy="138499"/>
          </a:xfrm>
          <a:prstGeom prst="rect">
            <a:avLst/>
          </a:prstGeom>
          <a:solidFill>
            <a:srgbClr val="D6A437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pPr marL="0" marR="0" indent="0" algn="l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4" name="Gruppieren 14"/>
          <p:cNvGrpSpPr/>
          <p:nvPr userDrawn="1"/>
        </p:nvGrpSpPr>
        <p:grpSpPr>
          <a:xfrm>
            <a:off x="296542" y="283714"/>
            <a:ext cx="2968391" cy="606193"/>
            <a:chOff x="0" y="0"/>
            <a:chExt cx="4797351" cy="980204"/>
          </a:xfrm>
          <a:solidFill>
            <a:schemeClr val="bg2"/>
          </a:solidFill>
        </p:grpSpPr>
        <p:sp>
          <p:nvSpPr>
            <p:cNvPr id="5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6542" y="4065818"/>
            <a:ext cx="3752944" cy="177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 anchor="b">
            <a:normAutofit/>
          </a:bodyPr>
          <a:lstStyle>
            <a:lvl1pPr>
              <a:defRPr sz="3300" spc="150">
                <a:solidFill>
                  <a:schemeClr val="bg1"/>
                </a:solidFill>
                <a:latin typeface="Permanent Marker" panose="02000000000000000000" pitchFamily="2" charset="0"/>
              </a:defRPr>
            </a:lvl1pPr>
          </a:lstStyle>
          <a:p>
            <a:r>
              <a:rPr lang="de-DE" dirty="0"/>
              <a:t>Präsentations-titel</a:t>
            </a:r>
            <a:endParaRPr dirty="0"/>
          </a:p>
        </p:txBody>
      </p:sp>
      <p:sp>
        <p:nvSpPr>
          <p:cNvPr id="9" name="Textplatzhalter 9"/>
          <p:cNvSpPr>
            <a:spLocks noGrp="1"/>
          </p:cNvSpPr>
          <p:nvPr>
            <p:ph idx="1" hasCustomPrompt="1"/>
          </p:nvPr>
        </p:nvSpPr>
        <p:spPr>
          <a:xfrm>
            <a:off x="2249166" y="6082352"/>
            <a:ext cx="3752945" cy="538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e-AT" dirty="0"/>
              <a:t>Untertitel/Name/Organisation</a:t>
            </a:r>
          </a:p>
        </p:txBody>
      </p:sp>
    </p:spTree>
    <p:extLst>
      <p:ext uri="{BB962C8B-B14F-4D97-AF65-F5344CB8AC3E}">
        <p14:creationId xmlns:p14="http://schemas.microsoft.com/office/powerpoint/2010/main" val="28448764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chtige Punk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1" y="-1"/>
            <a:ext cx="6652177" cy="6858000"/>
          </a:xfrm>
          <a:custGeom>
            <a:avLst/>
            <a:gdLst>
              <a:gd name="connsiteX0" fmla="*/ 0 w 13304353"/>
              <a:gd name="connsiteY0" fmla="*/ 0 h 13716000"/>
              <a:gd name="connsiteX1" fmla="*/ 13304353 w 13304353"/>
              <a:gd name="connsiteY1" fmla="*/ 0 h 13716000"/>
              <a:gd name="connsiteX2" fmla="*/ 13304353 w 13304353"/>
              <a:gd name="connsiteY2" fmla="*/ 13716000 h 13716000"/>
              <a:gd name="connsiteX3" fmla="*/ 0 w 13304353"/>
              <a:gd name="connsiteY3" fmla="*/ 13716000 h 13716000"/>
              <a:gd name="connsiteX4" fmla="*/ 0 w 13304353"/>
              <a:gd name="connsiteY4" fmla="*/ 0 h 13716000"/>
              <a:gd name="connsiteX0" fmla="*/ 0 w 13304353"/>
              <a:gd name="connsiteY0" fmla="*/ 0 h 13716000"/>
              <a:gd name="connsiteX1" fmla="*/ 13304353 w 13304353"/>
              <a:gd name="connsiteY1" fmla="*/ 0 h 13716000"/>
              <a:gd name="connsiteX2" fmla="*/ 8732353 w 13304353"/>
              <a:gd name="connsiteY2" fmla="*/ 13716000 h 13716000"/>
              <a:gd name="connsiteX3" fmla="*/ 0 w 13304353"/>
              <a:gd name="connsiteY3" fmla="*/ 13716000 h 13716000"/>
              <a:gd name="connsiteX4" fmla="*/ 0 w 13304353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4353" h="13716000">
                <a:moveTo>
                  <a:pt x="0" y="0"/>
                </a:moveTo>
                <a:lnTo>
                  <a:pt x="13304353" y="0"/>
                </a:lnTo>
                <a:lnTo>
                  <a:pt x="8732353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Bild per Klick auf Symbol einfügen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92543" y="1721375"/>
            <a:ext cx="6892145" cy="4796606"/>
          </a:xfrm>
          <a:custGeom>
            <a:avLst/>
            <a:gdLst>
              <a:gd name="connsiteX0" fmla="*/ 0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0 w 13840104"/>
              <a:gd name="connsiteY4" fmla="*/ 0 h 9576884"/>
              <a:gd name="connsiteX0" fmla="*/ 3020786 w 13840104"/>
              <a:gd name="connsiteY0" fmla="*/ 0 h 9609541"/>
              <a:gd name="connsiteX1" fmla="*/ 13840104 w 13840104"/>
              <a:gd name="connsiteY1" fmla="*/ 32657 h 9609541"/>
              <a:gd name="connsiteX2" fmla="*/ 13840104 w 13840104"/>
              <a:gd name="connsiteY2" fmla="*/ 9609541 h 9609541"/>
              <a:gd name="connsiteX3" fmla="*/ 0 w 13840104"/>
              <a:gd name="connsiteY3" fmla="*/ 9609541 h 9609541"/>
              <a:gd name="connsiteX4" fmla="*/ 3020786 w 13840104"/>
              <a:gd name="connsiteY4" fmla="*/ 0 h 9609541"/>
              <a:gd name="connsiteX0" fmla="*/ 3037115 w 13840104"/>
              <a:gd name="connsiteY0" fmla="*/ 97972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97972 h 9576884"/>
              <a:gd name="connsiteX0" fmla="*/ 3037115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0 h 9576884"/>
              <a:gd name="connsiteX0" fmla="*/ 4359729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4359729 w 15162718"/>
              <a:gd name="connsiteY4" fmla="*/ 0 h 9593212"/>
              <a:gd name="connsiteX0" fmla="*/ 3200401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3200401 w 15162718"/>
              <a:gd name="connsiteY4" fmla="*/ 0 h 95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718" h="9593212">
                <a:moveTo>
                  <a:pt x="3200401" y="0"/>
                </a:moveTo>
                <a:lnTo>
                  <a:pt x="15162718" y="0"/>
                </a:lnTo>
                <a:lnTo>
                  <a:pt x="15162718" y="9576884"/>
                </a:lnTo>
                <a:lnTo>
                  <a:pt x="0" y="9593212"/>
                </a:lnTo>
                <a:lnTo>
                  <a:pt x="3200401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dirty="0"/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0295" y="1199897"/>
            <a:ext cx="5324392" cy="341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lvl1pPr>
          </a:lstStyle>
          <a:p>
            <a:pPr marL="0" indent="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pPr>
            <a:r>
              <a:rPr lang="de-DE" dirty="0"/>
              <a:t>Untertitel</a:t>
            </a: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E28E6D-876C-309B-B3A7-6DD32368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8609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Bild per Klick auf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31976683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bseit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6105040" y="0"/>
            <a:ext cx="609013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 Bild per Klick auf Symbol einfügen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8813" y="365130"/>
            <a:ext cx="5332323" cy="9048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dirty="0"/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365" y="1886988"/>
            <a:ext cx="5331772" cy="453127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dirty="0"/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9364" y="1270001"/>
            <a:ext cx="5331772" cy="341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lvl1pPr>
          </a:lstStyle>
          <a:p>
            <a:pPr marL="0" indent="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pPr>
            <a:r>
              <a:rPr lang="de-DE" dirty="0"/>
              <a:t>Untertitel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1083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D5892-1871-AF39-4A4B-4FF5E2F6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7094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40AC7-DEE1-42AC-9916-E9364153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ADA18-FE06-487F-98B5-AE5E67A8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2E7EF6-34E8-4407-8ECD-C8C5C14C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6F52D-412D-4FDB-AC9E-EA04084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C802A-BCE9-4CD2-9AC1-809D1524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44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8E53B-420A-49A2-AB7B-B61D2ACA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E9976A-D85E-4C6B-972E-A3979EF3E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57D73-66CF-472F-A746-BB1E177C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95175-2A27-4FE0-A197-F1C44482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882F1-50EB-4BC1-A6EC-BD349777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9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EFF28-237D-4D46-BBDC-F4CC9666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D04E5-CC05-4015-9FBC-BDFF30D08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756B6C-3FF9-48A5-B075-36BE7BB0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4BDA7D-A1E1-46DB-A3CC-CD20146B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DE0A4F-72F0-4B90-87B3-59D7152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B206A7-0485-4FED-83B9-7E91143D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31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F68B1-6DF1-4D92-929E-580B07A7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70783-3C37-4E92-9CAE-3E616BBF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26BC9D-0BBC-455E-BC1D-F754A155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754D9F-0A0F-4280-85E6-25F8D39EA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DE4698-B165-45D8-9B04-1589BE96A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4DB07E-7A61-4BDF-AE93-EB2E25D7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F7FB4D-0B00-4793-8635-ED49E75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131C7B-68EC-4FBB-B149-BC258E8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1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62FD-87E7-4D9D-B940-79A464E5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13C434-EB79-48BF-A2C8-E6377421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60E29D-B859-4489-8861-5B2C8B48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7230C-9FC0-49B6-9411-D3C4D133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86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809001-A4EB-4552-89F9-420AC61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E589D6-8E51-4F36-B1A8-F2B3BEC3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94DD7D-9A9F-4DFD-8797-521A0799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1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FE8CF-8BED-4089-8222-D4E62821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1797F4-83C8-4013-8935-2D651420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ECE11B-D1A0-4CF9-9EEA-E5571B069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23D9D9-0C03-477B-82F3-A498A3E8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C279AD-457F-468B-8173-587BE876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82780D-8954-4681-AD5C-AC3939FB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09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F5AF4-F82C-4E56-B12C-5A9BC61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BEF7F6-248D-4667-BBBF-B67C6AF44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EAB5B4-E3F5-49A1-B075-D916DC39C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5A9CC8-E36F-4440-8D46-D9C5DAC9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980578-4F7D-49FA-A256-000E966A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E07190-667A-4A73-BFAB-71DACB5E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9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BE5978-D112-43D8-B489-B13AF5EE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E1B03-463D-46C2-80EE-D571ECD7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8F80B-B086-489D-8CFD-27AE13D5C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502862-5937-4A2F-89D3-F65013ED7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81CEE6-6BAB-4AF5-A222-A19AF4C84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2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10089552" y="613443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grpSp>
        <p:nvGrpSpPr>
          <p:cNvPr id="6" name="Gruppieren 14"/>
          <p:cNvGrpSpPr/>
          <p:nvPr/>
        </p:nvGrpSpPr>
        <p:grpSpPr>
          <a:xfrm>
            <a:off x="215515" y="6204955"/>
            <a:ext cx="2399926" cy="490103"/>
            <a:chOff x="0" y="0"/>
            <a:chExt cx="4797351" cy="980204"/>
          </a:xfrm>
        </p:grpSpPr>
        <p:sp>
          <p:nvSpPr>
            <p:cNvPr id="3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8813" y="264886"/>
            <a:ext cx="11193983" cy="79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 anchor="b">
            <a:normAutofit/>
          </a:bodyPr>
          <a:lstStyle/>
          <a:p>
            <a:r>
              <a:rPr lang="de-DE" dirty="0"/>
              <a:t>Überschrift</a:t>
            </a:r>
            <a:endParaRPr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508813" y="1612670"/>
            <a:ext cx="11193983" cy="473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085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/>
  <p:txStyles>
    <p:titleStyle>
      <a:lvl1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accent1"/>
          </a:solidFill>
          <a:uFillTx/>
          <a:latin typeface="Georgia" panose="02040502050405020303" pitchFamily="18" charset="0"/>
          <a:ea typeface="+mn-ea"/>
          <a:cs typeface="+mn-cs"/>
          <a:sym typeface="Arial"/>
        </a:defRPr>
      </a:lvl1pPr>
      <a:lvl2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76223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1pPr>
      <a:lvl2pPr marL="543088" marR="0" indent="-8575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2pPr>
      <a:lvl3pPr marL="1012675" marR="0" indent="-9800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3pPr>
      <a:lvl4pPr marL="1486346" marR="0" indent="-11433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4pPr>
      <a:lvl5pPr marL="1943683" marR="0" indent="-11433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5pPr>
      <a:lvl6pPr marL="2362908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820245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277582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734920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337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67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201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9348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686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40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136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8697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D22F322-D408-4A63-8EA1-C014E70B222A}"/>
              </a:ext>
            </a:extLst>
          </p:cNvPr>
          <p:cNvSpPr/>
          <p:nvPr/>
        </p:nvSpPr>
        <p:spPr>
          <a:xfrm>
            <a:off x="0" y="3359751"/>
            <a:ext cx="4355753" cy="138499"/>
          </a:xfrm>
          <a:prstGeom prst="rect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228600" hangingPunct="0"/>
            <a:endParaRPr lang="de-AT" sz="6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C261F65-272E-47A5-9B82-E6E4B7F42973}"/>
              </a:ext>
            </a:extLst>
          </p:cNvPr>
          <p:cNvSpPr txBox="1"/>
          <p:nvPr/>
        </p:nvSpPr>
        <p:spPr>
          <a:xfrm>
            <a:off x="245367" y="3508430"/>
            <a:ext cx="3199393" cy="291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72" rIns="22872" anchor="b">
            <a:spAutoFit/>
          </a:bodyPr>
          <a:lstStyle>
            <a:lvl1pPr>
              <a:defRPr sz="7200" b="1" spc="300">
                <a:solidFill>
                  <a:srgbClr val="FFFFFF"/>
                </a:solidFill>
              </a:defRPr>
            </a:lvl1pPr>
          </a:lstStyle>
          <a:p>
            <a:pPr>
              <a:lnSpc>
                <a:spcPct val="85000"/>
              </a:lnSpc>
            </a:pPr>
            <a:r>
              <a:rPr lang="de-DE" sz="2700" dirty="0">
                <a:latin typeface="Permanent Marker" panose="02000000000000000000" pitchFamily="2" charset="0"/>
              </a:rPr>
              <a:t>STERNSINGEN</a:t>
            </a:r>
            <a:br>
              <a:rPr lang="de-DE" sz="2700" dirty="0">
                <a:latin typeface="Permanent Marker" panose="02000000000000000000" pitchFamily="2" charset="0"/>
              </a:rPr>
            </a:br>
            <a:r>
              <a:rPr lang="de-DE" sz="2700" dirty="0">
                <a:latin typeface="Permanent Marker" panose="02000000000000000000" pitchFamily="2" charset="0"/>
              </a:rPr>
              <a:t>2025</a:t>
            </a:r>
            <a:br>
              <a:rPr lang="de-DE" sz="2700" dirty="0">
                <a:latin typeface="Permanent Marker" panose="02000000000000000000" pitchFamily="2" charset="0"/>
              </a:rPr>
            </a:b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r>
              <a:rPr lang="de-DE" sz="2700" b="0" spc="0" dirty="0">
                <a:latin typeface="Georgia" panose="02040502050405020303" pitchFamily="18" charset="0"/>
              </a:rPr>
              <a:t>Nepal:</a:t>
            </a:r>
            <a:br>
              <a:rPr lang="de-DE" sz="2700" b="0" spc="0" dirty="0">
                <a:latin typeface="Georgia" panose="02040502050405020303" pitchFamily="18" charset="0"/>
              </a:rPr>
            </a:br>
            <a:r>
              <a:rPr lang="de-DE" sz="2700" b="0" spc="0" dirty="0">
                <a:latin typeface="Georgia" panose="02040502050405020303" pitchFamily="18" charset="0"/>
              </a:rPr>
              <a:t>Kinder stärken &amp;</a:t>
            </a:r>
            <a:br>
              <a:rPr lang="de-DE" sz="2700" b="0" spc="0" dirty="0">
                <a:latin typeface="Georgia" panose="02040502050405020303" pitchFamily="18" charset="0"/>
              </a:rPr>
            </a:br>
            <a:r>
              <a:rPr lang="de-DE" sz="2700" b="0" spc="0" dirty="0">
                <a:latin typeface="Georgia" panose="02040502050405020303" pitchFamily="18" charset="0"/>
              </a:rPr>
              <a:t>Zukunft sichern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B229D8-794C-244F-F3BB-15AD847B04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67" y="1838915"/>
            <a:ext cx="3015259" cy="6602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7C60A0-9693-4188-8927-E31B414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4304B-6151-471C-97B4-2AFA10F8CC82}"/>
              </a:ext>
            </a:extLst>
          </p:cNvPr>
          <p:cNvSpPr txBox="1">
            <a:spLocks/>
          </p:cNvSpPr>
          <p:nvPr/>
        </p:nvSpPr>
        <p:spPr>
          <a:xfrm>
            <a:off x="862263" y="2187161"/>
            <a:ext cx="3144254" cy="2483679"/>
          </a:xfrm>
          <a:custGeom>
            <a:avLst/>
            <a:gdLst>
              <a:gd name="connsiteX0" fmla="*/ 0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0 w 13840104"/>
              <a:gd name="connsiteY4" fmla="*/ 0 h 9576884"/>
              <a:gd name="connsiteX0" fmla="*/ 3020786 w 13840104"/>
              <a:gd name="connsiteY0" fmla="*/ 0 h 9609541"/>
              <a:gd name="connsiteX1" fmla="*/ 13840104 w 13840104"/>
              <a:gd name="connsiteY1" fmla="*/ 32657 h 9609541"/>
              <a:gd name="connsiteX2" fmla="*/ 13840104 w 13840104"/>
              <a:gd name="connsiteY2" fmla="*/ 9609541 h 9609541"/>
              <a:gd name="connsiteX3" fmla="*/ 0 w 13840104"/>
              <a:gd name="connsiteY3" fmla="*/ 9609541 h 9609541"/>
              <a:gd name="connsiteX4" fmla="*/ 3020786 w 13840104"/>
              <a:gd name="connsiteY4" fmla="*/ 0 h 9609541"/>
              <a:gd name="connsiteX0" fmla="*/ 3037115 w 13840104"/>
              <a:gd name="connsiteY0" fmla="*/ 97972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97972 h 9576884"/>
              <a:gd name="connsiteX0" fmla="*/ 3037115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0 h 9576884"/>
              <a:gd name="connsiteX0" fmla="*/ 4359729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4359729 w 15162718"/>
              <a:gd name="connsiteY4" fmla="*/ 0 h 9593212"/>
              <a:gd name="connsiteX0" fmla="*/ 3200401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3200401 w 15162718"/>
              <a:gd name="connsiteY4" fmla="*/ 0 h 95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718" h="9593212">
                <a:moveTo>
                  <a:pt x="3200401" y="0"/>
                </a:moveTo>
                <a:lnTo>
                  <a:pt x="15162718" y="0"/>
                </a:lnTo>
                <a:lnTo>
                  <a:pt x="15162718" y="9576884"/>
                </a:lnTo>
                <a:lnTo>
                  <a:pt x="0" y="9593212"/>
                </a:lnTo>
                <a:lnTo>
                  <a:pt x="3200401" y="0"/>
                </a:lnTo>
                <a:close/>
              </a:path>
            </a:pathLst>
          </a:custGeom>
        </p:spPr>
        <p:txBody>
          <a:bodyPr/>
          <a:lstStyle>
            <a:lvl1pPr marL="152445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086175" marR="0" indent="-171501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025350" marR="0" indent="-196001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972691" marR="0" indent="-228668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887365" marR="0" indent="-228668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25816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40490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555164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469839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Kinder werden auf kreative Art und Weise ermutigt, ihre Rechte zu wahren. </a:t>
            </a:r>
          </a:p>
          <a:p>
            <a:pPr marL="0" indent="0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So entwickeln sie eigene Ideen, um ihre Probleme zu lösen.</a:t>
            </a:r>
            <a:endParaRPr lang="de-AT" sz="1800" dirty="0">
              <a:latin typeface="Abadi" panose="020B06040201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4ECD13-7441-404E-A894-C9C853E40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1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A245C4-F17B-4433-B692-88B49C4B23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20328" y="2008615"/>
            <a:ext cx="4333348" cy="284077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Unsere Partner*innen organisieren lokale Kampagnen zu Kinderrechten: </a:t>
            </a:r>
          </a:p>
          <a:p>
            <a:pPr marL="0" indent="0" algn="r">
              <a:buNone/>
            </a:pPr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Zum Recht</a:t>
            </a:r>
            <a:r>
              <a:rPr lang="de-AT" sz="2000" dirty="0">
                <a:latin typeface="Georgia" panose="02040502050405020303" pitchFamily="18" charset="0"/>
              </a:rPr>
              <a:t> auf Bildung, 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angemessene Ernährung, 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Unterkunft und medizinische Versorgung.</a:t>
            </a:r>
            <a:endParaRPr lang="de-AT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180068-42DD-42ED-8742-9B5B542CE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68846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9196556-C6DD-4BD2-93F6-F5F44D5A77AC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C1143D-8E43-4D15-B866-53CD7EB8FD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28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3574452-66E1-44A8-9440-6200E403ADC1}"/>
              </a:ext>
            </a:extLst>
          </p:cNvPr>
          <p:cNvSpPr/>
          <p:nvPr/>
        </p:nvSpPr>
        <p:spPr>
          <a:xfrm>
            <a:off x="854243" y="2328699"/>
            <a:ext cx="3636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Opportunity</a:t>
            </a:r>
            <a:r>
              <a:rPr lang="de-AT" sz="2000" b="1" kern="100" dirty="0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Village Nepal </a:t>
            </a:r>
          </a:p>
          <a:p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hilft Mädchen und jungen Frauen, die Opfer von Menschenhandel und Ausbeutung sind, mit medizinischer und psychologischer Betreuung.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390981-055D-46A4-88F5-65C4228A5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353" y="0"/>
            <a:ext cx="7214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37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EA7BC5F-9B4F-49E0-A0BB-C51BDE30F2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092208" y="2143349"/>
            <a:ext cx="3351067" cy="25713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Ein wichtiges Anliegen ist, die Öffentlichkeit gegen Menschenhandel zu mobilisieren.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Straftaten werden den lokalen Behörden gemeldet.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5B665-86DC-4AA2-91A6-F500306F1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60891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D96E0A8-43C8-4A7F-A8BE-51480937481F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3EA53F-2A35-41AC-A73F-387719BB1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189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F9FCF94-0C45-4D1E-93DA-FAD76D1D6358}"/>
              </a:ext>
            </a:extLst>
          </p:cNvPr>
          <p:cNvSpPr/>
          <p:nvPr/>
        </p:nvSpPr>
        <p:spPr>
          <a:xfrm>
            <a:off x="846997" y="2151727"/>
            <a:ext cx="50306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Junge Frauen erhalten Berufsausbildung in Schneiderei, Kosmetik oder Kunsthandwerk. </a:t>
            </a:r>
          </a:p>
          <a:p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Niruta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verdient jetzt ihren Lebensunterhalt, indem sie T-Shirts mit unterschiedlichen Farben und Mustern gestaltet.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473C90-8BDA-48B1-899A-E6ADA678E4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79" y="0"/>
            <a:ext cx="5315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16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7517150" y="2255857"/>
            <a:ext cx="3984637" cy="234628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Puspa</a:t>
            </a:r>
            <a:r>
              <a:rPr lang="de-AT" sz="2000" dirty="0">
                <a:latin typeface="Georgia" panose="02040502050405020303" pitchFamily="18" charset="0"/>
              </a:rPr>
              <a:t> entwickelte mit Hilfe unserer Projektpartner*innen 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eine Geschäftsidee.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Jetzt stellt sie Putzmittel her, 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die sie an kleine Geschäfte und Privatpersonen verkauft.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C3DA5C2-CBCF-4C02-82C4-4EFD55FA5AC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" y="0"/>
            <a:ext cx="6090136" cy="6858000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D4EA0F-F569-46CD-A2C4-590CA3B75679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195E58-0693-4D95-9B27-00630F43C8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8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3574452-66E1-44A8-9440-6200E403ADC1}"/>
              </a:ext>
            </a:extLst>
          </p:cNvPr>
          <p:cNvSpPr/>
          <p:nvPr/>
        </p:nvSpPr>
        <p:spPr>
          <a:xfrm>
            <a:off x="859236" y="2636475"/>
            <a:ext cx="41940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Durch gemeinsame Workshops stärken die jungen Frauen ihr Selbstbewusstsein und fassen neuen Mut, um ein selbständiges Leben in Würde zu führen.</a:t>
            </a:r>
            <a:endParaRPr lang="de-AT" sz="2000" kern="1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Arial Unicode MS"/>
              <a:cs typeface="Mangal" panose="02040503050203030202" pitchFamily="18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7B101C3-BE16-4109-B367-AEB0DA34F35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28305200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F9FCF94-0C45-4D1E-93DA-FAD76D1D6358}"/>
              </a:ext>
            </a:extLst>
          </p:cNvPr>
          <p:cNvSpPr/>
          <p:nvPr/>
        </p:nvSpPr>
        <p:spPr>
          <a:xfrm>
            <a:off x="6096000" y="2482587"/>
            <a:ext cx="540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„Wenn wir zusammenarbeiten, können wir eine gerechtere Welt für alle schaffen. </a:t>
            </a:r>
          </a:p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Es ist die Haltung des Herzens, die Veränderungen bewirkt“, </a:t>
            </a:r>
          </a:p>
          <a:p>
            <a:pPr algn="r"/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sagt </a:t>
            </a:r>
            <a:r>
              <a:rPr lang="de-AT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Sr. </a:t>
            </a:r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Anthonia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unsere Projektpartnerin.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B57AA3F-D564-43C7-B1C4-49656D52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4671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2873E2D-976C-4228-8B0B-4FA2C67495FE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41EAAC-6B43-4D94-9BAC-B90AB17AEA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55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B2A48DD-2735-4D61-B712-89A1065FEDD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7714" y="801857"/>
            <a:ext cx="12670972" cy="6469800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96D487-83CA-42BA-A26C-34B36CF6B4FD}"/>
              </a:ext>
            </a:extLst>
          </p:cNvPr>
          <p:cNvSpPr/>
          <p:nvPr/>
        </p:nvSpPr>
        <p:spPr>
          <a:xfrm>
            <a:off x="7903462" y="2004596"/>
            <a:ext cx="356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für euren großartigen Einsatz!</a:t>
            </a:r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F2F17D-94D0-491C-B4FE-A4D9A1F12410}"/>
              </a:ext>
            </a:extLst>
          </p:cNvPr>
          <p:cNvSpPr/>
          <p:nvPr/>
        </p:nvSpPr>
        <p:spPr>
          <a:xfrm>
            <a:off x="-677864" y="-466797"/>
            <a:ext cx="13544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chemeClr val="tx1">
                    <a:lumMod val="50000"/>
                  </a:schemeClr>
                </a:solidFill>
                <a:latin typeface="Permanent Marker" panose="02000000000000000000" pitchFamily="2" charset="0"/>
              </a:rPr>
              <a:t> </a:t>
            </a:r>
          </a:p>
          <a:p>
            <a:pPr algn="ctr"/>
            <a:r>
              <a:rPr lang="de-DE" sz="2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Sternsingen bringt doppelten Segen – zu den Menschen in Österreich und weltweit.</a:t>
            </a:r>
            <a:endParaRPr lang="de-AT" sz="24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87E7BD-A206-4C3F-B586-7C96401E38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762" y="1343255"/>
            <a:ext cx="3946489" cy="8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0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08628" y="2421485"/>
            <a:ext cx="4398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 hangingPunct="0"/>
            <a:r>
              <a:rPr lang="de-AT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  <a:sym typeface="Arial"/>
              </a:rPr>
              <a:t>Sternsingen bringt Segen zu Menschen, die unsere Hilfe dringend benötigen.</a:t>
            </a:r>
          </a:p>
          <a:p>
            <a:pPr defTabSz="228600" hangingPunct="0"/>
            <a:r>
              <a:rPr lang="de-AT" kern="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Zum Beispiel in Nepal.</a:t>
            </a:r>
            <a:endParaRPr lang="de-AT" kern="0" dirty="0">
              <a:solidFill>
                <a:srgbClr val="000000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defTabSz="228600" hangingPunct="0"/>
            <a:endParaRPr lang="de-AT" kern="0" dirty="0">
              <a:solidFill>
                <a:srgbClr val="000000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defTabSz="228600" hangingPunct="0"/>
            <a:r>
              <a:rPr lang="de-DE" b="1" kern="0" dirty="0">
                <a:solidFill>
                  <a:srgbClr val="70334C"/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de-AT" b="1" kern="0" dirty="0" err="1">
                <a:solidFill>
                  <a:srgbClr val="70334C"/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iruta</a:t>
            </a:r>
            <a:r>
              <a:rPr lang="de-AT" b="1" kern="0" dirty="0">
                <a:solidFill>
                  <a:srgbClr val="70334C"/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de-AT" kern="0" dirty="0">
                <a:solidFill>
                  <a:srgbClr val="000000"/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auf dem Sternsingen-Plakat ist eine von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vielen</a:t>
            </a:r>
            <a:r>
              <a:rPr lang="de-AT" kern="0" dirty="0">
                <a:solidFill>
                  <a:srgbClr val="000000"/>
                </a:solidFill>
                <a:latin typeface="Georgia" panose="02040502050405020303" pitchFamily="18" charset="0"/>
                <a:ea typeface="NimbusSanLCon" pitchFamily="2" charset="0"/>
                <a:cs typeface="Times New Roman" panose="02020603050405020304" pitchFamily="18" charset="0"/>
                <a:sym typeface="Arial"/>
              </a:rPr>
              <a:t>, die mit den gesammelten Spenden jährlich unterstützt wird.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A5B0E2-461F-49AF-BA61-63FE8438D7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17" y="0"/>
            <a:ext cx="4849683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CDBA25-C030-41C5-99F6-0972A6879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21" y="810781"/>
            <a:ext cx="2153199" cy="16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1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5810" y="2372161"/>
            <a:ext cx="4584336" cy="21136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In Nepal lebt fast die Hälfte der Bevölkerung in Armut.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DE" sz="2000" dirty="0">
                <a:latin typeface="Georgia" panose="02040502050405020303" pitchFamily="18" charset="0"/>
              </a:rPr>
              <a:t>Mangelnde</a:t>
            </a:r>
            <a:r>
              <a:rPr lang="de-AT" sz="2000" dirty="0">
                <a:latin typeface="Georgia" panose="02040502050405020303" pitchFamily="18" charset="0"/>
              </a:rPr>
              <a:t> Arbeitsplätze und niedrige Löhne halten viele Menschen in der Armutsspirale gefangen.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9F993A-B981-47A7-8EA0-ADC695D1B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45"/>
            <a:ext cx="5346192" cy="34371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37B678-56A8-45EA-922F-8A84FC67D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3419219"/>
            <a:ext cx="5346192" cy="3429000"/>
          </a:xfrm>
          <a:prstGeom prst="rect">
            <a:avLst/>
          </a:prstGeom>
        </p:spPr>
      </p:pic>
      <p:sp>
        <p:nvSpPr>
          <p:cNvPr id="9" name="object 43">
            <a:extLst>
              <a:ext uri="{FF2B5EF4-FFF2-40B4-BE49-F238E27FC236}">
                <a16:creationId xmlns:a16="http://schemas.microsoft.com/office/drawing/2014/main" id="{1196EB9F-C434-4A1D-9878-66A065E83E27}"/>
              </a:ext>
            </a:extLst>
          </p:cNvPr>
          <p:cNvSpPr/>
          <p:nvPr/>
        </p:nvSpPr>
        <p:spPr>
          <a:xfrm rot="7076015" flipV="1">
            <a:off x="-127362" y="2106900"/>
            <a:ext cx="2023486" cy="1938960"/>
          </a:xfrm>
          <a:custGeom>
            <a:avLst/>
            <a:gdLst/>
            <a:ahLst/>
            <a:cxnLst/>
            <a:rect l="l" t="t" r="r" b="b"/>
            <a:pathLst>
              <a:path w="4989194" h="2653029">
                <a:moveTo>
                  <a:pt x="21848" y="281993"/>
                </a:moveTo>
                <a:lnTo>
                  <a:pt x="0" y="254949"/>
                </a:lnTo>
                <a:lnTo>
                  <a:pt x="620" y="220863"/>
                </a:lnTo>
                <a:lnTo>
                  <a:pt x="29331" y="194707"/>
                </a:lnTo>
                <a:lnTo>
                  <a:pt x="90860" y="171912"/>
                </a:lnTo>
                <a:lnTo>
                  <a:pt x="152690" y="150005"/>
                </a:lnTo>
                <a:lnTo>
                  <a:pt x="203188" y="133739"/>
                </a:lnTo>
                <a:lnTo>
                  <a:pt x="254130" y="118763"/>
                </a:lnTo>
                <a:lnTo>
                  <a:pt x="305456" y="104995"/>
                </a:lnTo>
                <a:lnTo>
                  <a:pt x="357107" y="92351"/>
                </a:lnTo>
                <a:lnTo>
                  <a:pt x="409024" y="80749"/>
                </a:lnTo>
                <a:lnTo>
                  <a:pt x="461146" y="70107"/>
                </a:lnTo>
                <a:lnTo>
                  <a:pt x="513415" y="60341"/>
                </a:lnTo>
                <a:lnTo>
                  <a:pt x="565770" y="51370"/>
                </a:lnTo>
                <a:lnTo>
                  <a:pt x="618152" y="43110"/>
                </a:lnTo>
                <a:lnTo>
                  <a:pt x="670501" y="35479"/>
                </a:lnTo>
                <a:lnTo>
                  <a:pt x="722485" y="28623"/>
                </a:lnTo>
                <a:lnTo>
                  <a:pt x="774520" y="22502"/>
                </a:lnTo>
                <a:lnTo>
                  <a:pt x="826605" y="17117"/>
                </a:lnTo>
                <a:lnTo>
                  <a:pt x="878741" y="12466"/>
                </a:lnTo>
                <a:lnTo>
                  <a:pt x="930928" y="8551"/>
                </a:lnTo>
                <a:lnTo>
                  <a:pt x="983165" y="5370"/>
                </a:lnTo>
                <a:lnTo>
                  <a:pt x="1035454" y="2925"/>
                </a:lnTo>
                <a:lnTo>
                  <a:pt x="1087793" y="1215"/>
                </a:lnTo>
                <a:lnTo>
                  <a:pt x="1140183" y="240"/>
                </a:lnTo>
                <a:lnTo>
                  <a:pt x="1192623" y="0"/>
                </a:lnTo>
                <a:lnTo>
                  <a:pt x="1242933" y="592"/>
                </a:lnTo>
                <a:lnTo>
                  <a:pt x="1293305" y="1794"/>
                </a:lnTo>
                <a:lnTo>
                  <a:pt x="1343543" y="3599"/>
                </a:lnTo>
                <a:lnTo>
                  <a:pt x="1393828" y="6014"/>
                </a:lnTo>
                <a:lnTo>
                  <a:pt x="1444088" y="9036"/>
                </a:lnTo>
                <a:lnTo>
                  <a:pt x="1494315" y="12664"/>
                </a:lnTo>
                <a:lnTo>
                  <a:pt x="1544502" y="16899"/>
                </a:lnTo>
                <a:lnTo>
                  <a:pt x="1594639" y="21741"/>
                </a:lnTo>
                <a:lnTo>
                  <a:pt x="1644719" y="27188"/>
                </a:lnTo>
                <a:lnTo>
                  <a:pt x="1694734" y="33242"/>
                </a:lnTo>
                <a:lnTo>
                  <a:pt x="1744674" y="39901"/>
                </a:lnTo>
                <a:lnTo>
                  <a:pt x="1794533" y="47166"/>
                </a:lnTo>
                <a:lnTo>
                  <a:pt x="1844302" y="55036"/>
                </a:lnTo>
                <a:lnTo>
                  <a:pt x="1893973" y="63512"/>
                </a:lnTo>
                <a:lnTo>
                  <a:pt x="1943537" y="72593"/>
                </a:lnTo>
                <a:lnTo>
                  <a:pt x="1992987" y="82278"/>
                </a:lnTo>
                <a:lnTo>
                  <a:pt x="2042313" y="92568"/>
                </a:lnTo>
                <a:lnTo>
                  <a:pt x="2091509" y="103462"/>
                </a:lnTo>
                <a:lnTo>
                  <a:pt x="2140566" y="114960"/>
                </a:lnTo>
                <a:lnTo>
                  <a:pt x="2189475" y="127063"/>
                </a:lnTo>
                <a:lnTo>
                  <a:pt x="2238228" y="139769"/>
                </a:lnTo>
                <a:lnTo>
                  <a:pt x="2287443" y="153286"/>
                </a:lnTo>
                <a:lnTo>
                  <a:pt x="2336505" y="167366"/>
                </a:lnTo>
                <a:lnTo>
                  <a:pt x="2385400" y="182018"/>
                </a:lnTo>
                <a:lnTo>
                  <a:pt x="2434117" y="197247"/>
                </a:lnTo>
                <a:lnTo>
                  <a:pt x="2482644" y="213062"/>
                </a:lnTo>
                <a:lnTo>
                  <a:pt x="2530964" y="229467"/>
                </a:lnTo>
                <a:lnTo>
                  <a:pt x="2579069" y="246470"/>
                </a:lnTo>
                <a:lnTo>
                  <a:pt x="2626946" y="264080"/>
                </a:lnTo>
                <a:lnTo>
                  <a:pt x="2674580" y="282301"/>
                </a:lnTo>
                <a:lnTo>
                  <a:pt x="2721960" y="301142"/>
                </a:lnTo>
                <a:lnTo>
                  <a:pt x="2769074" y="320609"/>
                </a:lnTo>
                <a:lnTo>
                  <a:pt x="2815907" y="340708"/>
                </a:lnTo>
                <a:lnTo>
                  <a:pt x="2862449" y="361448"/>
                </a:lnTo>
                <a:lnTo>
                  <a:pt x="2908685" y="382834"/>
                </a:lnTo>
                <a:lnTo>
                  <a:pt x="2954605" y="404875"/>
                </a:lnTo>
                <a:lnTo>
                  <a:pt x="3000194" y="427575"/>
                </a:lnTo>
                <a:lnTo>
                  <a:pt x="3045440" y="450944"/>
                </a:lnTo>
                <a:lnTo>
                  <a:pt x="3090331" y="474986"/>
                </a:lnTo>
                <a:lnTo>
                  <a:pt x="3134855" y="499710"/>
                </a:lnTo>
                <a:lnTo>
                  <a:pt x="3178997" y="525123"/>
                </a:lnTo>
                <a:lnTo>
                  <a:pt x="3222747" y="551230"/>
                </a:lnTo>
                <a:lnTo>
                  <a:pt x="3266091" y="578040"/>
                </a:lnTo>
                <a:lnTo>
                  <a:pt x="3309016" y="605558"/>
                </a:lnTo>
                <a:lnTo>
                  <a:pt x="3395616" y="663175"/>
                </a:lnTo>
                <a:lnTo>
                  <a:pt x="3481234" y="722388"/>
                </a:lnTo>
                <a:lnTo>
                  <a:pt x="3565939" y="783014"/>
                </a:lnTo>
                <a:lnTo>
                  <a:pt x="3691423" y="876192"/>
                </a:lnTo>
                <a:lnTo>
                  <a:pt x="3815215" y="971493"/>
                </a:lnTo>
                <a:lnTo>
                  <a:pt x="3855071" y="1003128"/>
                </a:lnTo>
                <a:lnTo>
                  <a:pt x="3866699" y="1012650"/>
                </a:lnTo>
                <a:lnTo>
                  <a:pt x="2891094" y="531658"/>
                </a:lnTo>
                <a:lnTo>
                  <a:pt x="2845565" y="509681"/>
                </a:lnTo>
                <a:lnTo>
                  <a:pt x="2799735" y="488405"/>
                </a:lnTo>
                <a:lnTo>
                  <a:pt x="2753613" y="467822"/>
                </a:lnTo>
                <a:lnTo>
                  <a:pt x="2707212" y="447922"/>
                </a:lnTo>
                <a:lnTo>
                  <a:pt x="2660542" y="428700"/>
                </a:lnTo>
                <a:lnTo>
                  <a:pt x="2613615" y="410146"/>
                </a:lnTo>
                <a:lnTo>
                  <a:pt x="2566441" y="392253"/>
                </a:lnTo>
                <a:lnTo>
                  <a:pt x="2519031" y="375013"/>
                </a:lnTo>
                <a:lnTo>
                  <a:pt x="2471398" y="358418"/>
                </a:lnTo>
                <a:lnTo>
                  <a:pt x="2423550" y="342460"/>
                </a:lnTo>
                <a:lnTo>
                  <a:pt x="2375501" y="327132"/>
                </a:lnTo>
                <a:lnTo>
                  <a:pt x="2327260" y="312425"/>
                </a:lnTo>
                <a:lnTo>
                  <a:pt x="2278840" y="298332"/>
                </a:lnTo>
                <a:lnTo>
                  <a:pt x="2230250" y="284845"/>
                </a:lnTo>
                <a:lnTo>
                  <a:pt x="2181503" y="271956"/>
                </a:lnTo>
                <a:lnTo>
                  <a:pt x="2132609" y="259656"/>
                </a:lnTo>
                <a:lnTo>
                  <a:pt x="2083579" y="247939"/>
                </a:lnTo>
                <a:lnTo>
                  <a:pt x="2033668" y="236542"/>
                </a:lnTo>
                <a:lnTo>
                  <a:pt x="1983647" y="225772"/>
                </a:lnTo>
                <a:lnTo>
                  <a:pt x="1933521" y="215632"/>
                </a:lnTo>
                <a:lnTo>
                  <a:pt x="1883297" y="206126"/>
                </a:lnTo>
                <a:lnTo>
                  <a:pt x="1832980" y="197258"/>
                </a:lnTo>
                <a:lnTo>
                  <a:pt x="1782576" y="189031"/>
                </a:lnTo>
                <a:lnTo>
                  <a:pt x="1732090" y="181449"/>
                </a:lnTo>
                <a:lnTo>
                  <a:pt x="1681527" y="174515"/>
                </a:lnTo>
                <a:lnTo>
                  <a:pt x="1630819" y="168224"/>
                </a:lnTo>
                <a:lnTo>
                  <a:pt x="1580197" y="162605"/>
                </a:lnTo>
                <a:lnTo>
                  <a:pt x="1529441" y="157636"/>
                </a:lnTo>
                <a:lnTo>
                  <a:pt x="1478631" y="153330"/>
                </a:lnTo>
                <a:lnTo>
                  <a:pt x="1427773" y="149689"/>
                </a:lnTo>
                <a:lnTo>
                  <a:pt x="1376872" y="146718"/>
                </a:lnTo>
                <a:lnTo>
                  <a:pt x="1325936" y="144419"/>
                </a:lnTo>
                <a:lnTo>
                  <a:pt x="1274968" y="142797"/>
                </a:lnTo>
                <a:lnTo>
                  <a:pt x="1223975" y="141854"/>
                </a:lnTo>
                <a:lnTo>
                  <a:pt x="1172962" y="141595"/>
                </a:lnTo>
                <a:lnTo>
                  <a:pt x="1121935" y="142023"/>
                </a:lnTo>
                <a:lnTo>
                  <a:pt x="1070900" y="143141"/>
                </a:lnTo>
                <a:lnTo>
                  <a:pt x="1019663" y="144815"/>
                </a:lnTo>
                <a:lnTo>
                  <a:pt x="968499" y="147136"/>
                </a:lnTo>
                <a:lnTo>
                  <a:pt x="917410" y="150093"/>
                </a:lnTo>
                <a:lnTo>
                  <a:pt x="866396" y="153675"/>
                </a:lnTo>
                <a:lnTo>
                  <a:pt x="815457" y="157871"/>
                </a:lnTo>
                <a:lnTo>
                  <a:pt x="764594" y="162670"/>
                </a:lnTo>
                <a:lnTo>
                  <a:pt x="713805" y="168061"/>
                </a:lnTo>
                <a:lnTo>
                  <a:pt x="663093" y="174033"/>
                </a:lnTo>
                <a:lnTo>
                  <a:pt x="612457" y="180575"/>
                </a:lnTo>
                <a:lnTo>
                  <a:pt x="561897" y="187676"/>
                </a:lnTo>
                <a:lnTo>
                  <a:pt x="511413" y="195325"/>
                </a:lnTo>
                <a:lnTo>
                  <a:pt x="461007" y="203511"/>
                </a:lnTo>
                <a:lnTo>
                  <a:pt x="410677" y="212223"/>
                </a:lnTo>
                <a:lnTo>
                  <a:pt x="360425" y="221451"/>
                </a:lnTo>
                <a:lnTo>
                  <a:pt x="310250" y="231182"/>
                </a:lnTo>
                <a:lnTo>
                  <a:pt x="260153" y="241407"/>
                </a:lnTo>
                <a:lnTo>
                  <a:pt x="210134" y="252114"/>
                </a:lnTo>
                <a:lnTo>
                  <a:pt x="160193" y="263293"/>
                </a:lnTo>
                <a:lnTo>
                  <a:pt x="110303" y="274938"/>
                </a:lnTo>
                <a:lnTo>
                  <a:pt x="60547" y="287019"/>
                </a:lnTo>
                <a:lnTo>
                  <a:pt x="21848" y="281993"/>
                </a:lnTo>
                <a:close/>
              </a:path>
              <a:path w="4989194" h="2653029">
                <a:moveTo>
                  <a:pt x="4907370" y="2652927"/>
                </a:moveTo>
                <a:lnTo>
                  <a:pt x="4872457" y="2622750"/>
                </a:lnTo>
                <a:lnTo>
                  <a:pt x="4338612" y="2160490"/>
                </a:lnTo>
                <a:lnTo>
                  <a:pt x="4647343" y="2250571"/>
                </a:lnTo>
                <a:lnTo>
                  <a:pt x="4364382" y="1803874"/>
                </a:lnTo>
                <a:lnTo>
                  <a:pt x="4307469" y="1716361"/>
                </a:lnTo>
                <a:lnTo>
                  <a:pt x="4278430" y="1672942"/>
                </a:lnTo>
                <a:lnTo>
                  <a:pt x="4248880" y="1629871"/>
                </a:lnTo>
                <a:lnTo>
                  <a:pt x="4218722" y="1587239"/>
                </a:lnTo>
                <a:lnTo>
                  <a:pt x="4187864" y="1545137"/>
                </a:lnTo>
                <a:lnTo>
                  <a:pt x="4156212" y="1503657"/>
                </a:lnTo>
                <a:lnTo>
                  <a:pt x="4123671" y="1462890"/>
                </a:lnTo>
                <a:lnTo>
                  <a:pt x="4090148" y="1422929"/>
                </a:lnTo>
                <a:lnTo>
                  <a:pt x="4055550" y="1383864"/>
                </a:lnTo>
                <a:lnTo>
                  <a:pt x="4021665" y="1347398"/>
                </a:lnTo>
                <a:lnTo>
                  <a:pt x="3986916" y="1311848"/>
                </a:lnTo>
                <a:lnTo>
                  <a:pt x="3951370" y="1277152"/>
                </a:lnTo>
                <a:lnTo>
                  <a:pt x="3915096" y="1243247"/>
                </a:lnTo>
                <a:lnTo>
                  <a:pt x="3878162" y="1210072"/>
                </a:lnTo>
                <a:lnTo>
                  <a:pt x="3840636" y="1177564"/>
                </a:lnTo>
                <a:lnTo>
                  <a:pt x="3802586" y="1145660"/>
                </a:lnTo>
                <a:lnTo>
                  <a:pt x="3764082" y="1114299"/>
                </a:lnTo>
                <a:lnTo>
                  <a:pt x="3725190" y="1083418"/>
                </a:lnTo>
                <a:lnTo>
                  <a:pt x="3685979" y="1052955"/>
                </a:lnTo>
                <a:lnTo>
                  <a:pt x="3526712" y="933133"/>
                </a:lnTo>
                <a:lnTo>
                  <a:pt x="3405531" y="844820"/>
                </a:lnTo>
                <a:lnTo>
                  <a:pt x="3323736" y="787503"/>
                </a:lnTo>
                <a:lnTo>
                  <a:pt x="3282439" y="759448"/>
                </a:lnTo>
                <a:lnTo>
                  <a:pt x="3240831" y="731857"/>
                </a:lnTo>
                <a:lnTo>
                  <a:pt x="3198880" y="704774"/>
                </a:lnTo>
                <a:lnTo>
                  <a:pt x="3156553" y="678246"/>
                </a:lnTo>
                <a:lnTo>
                  <a:pt x="3113818" y="652318"/>
                </a:lnTo>
                <a:lnTo>
                  <a:pt x="3069966" y="626722"/>
                </a:lnTo>
                <a:lnTo>
                  <a:pt x="3025756" y="601866"/>
                </a:lnTo>
                <a:lnTo>
                  <a:pt x="2981200" y="577742"/>
                </a:lnTo>
                <a:lnTo>
                  <a:pt x="2936309" y="554342"/>
                </a:lnTo>
                <a:lnTo>
                  <a:pt x="2891094" y="531658"/>
                </a:lnTo>
                <a:lnTo>
                  <a:pt x="3866699" y="1012650"/>
                </a:lnTo>
                <a:lnTo>
                  <a:pt x="3933146" y="1068112"/>
                </a:lnTo>
                <a:lnTo>
                  <a:pt x="3971308" y="1101521"/>
                </a:lnTo>
                <a:lnTo>
                  <a:pt x="4008848" y="1135582"/>
                </a:lnTo>
                <a:lnTo>
                  <a:pt x="4045737" y="1170326"/>
                </a:lnTo>
                <a:lnTo>
                  <a:pt x="4081946" y="1205782"/>
                </a:lnTo>
                <a:lnTo>
                  <a:pt x="4117448" y="1241982"/>
                </a:lnTo>
                <a:lnTo>
                  <a:pt x="4152213" y="1278956"/>
                </a:lnTo>
                <a:lnTo>
                  <a:pt x="4186213" y="1316733"/>
                </a:lnTo>
                <a:lnTo>
                  <a:pt x="4219419" y="1355345"/>
                </a:lnTo>
                <a:lnTo>
                  <a:pt x="4251802" y="1394822"/>
                </a:lnTo>
                <a:lnTo>
                  <a:pt x="4282191" y="1433458"/>
                </a:lnTo>
                <a:lnTo>
                  <a:pt x="4311861" y="1472637"/>
                </a:lnTo>
                <a:lnTo>
                  <a:pt x="4340881" y="1512303"/>
                </a:lnTo>
                <a:lnTo>
                  <a:pt x="4369319" y="1552401"/>
                </a:lnTo>
                <a:lnTo>
                  <a:pt x="4397244" y="1592876"/>
                </a:lnTo>
                <a:lnTo>
                  <a:pt x="4424723" y="1633673"/>
                </a:lnTo>
                <a:lnTo>
                  <a:pt x="4451825" y="1674735"/>
                </a:lnTo>
                <a:lnTo>
                  <a:pt x="4772208" y="2180028"/>
                </a:lnTo>
                <a:lnTo>
                  <a:pt x="4798808" y="2222684"/>
                </a:lnTo>
                <a:lnTo>
                  <a:pt x="4945363" y="2294938"/>
                </a:lnTo>
                <a:lnTo>
                  <a:pt x="4929677" y="2438090"/>
                </a:lnTo>
                <a:lnTo>
                  <a:pt x="4931363" y="2450693"/>
                </a:lnTo>
                <a:lnTo>
                  <a:pt x="4930977" y="2463385"/>
                </a:lnTo>
                <a:lnTo>
                  <a:pt x="4928517" y="2475794"/>
                </a:lnTo>
                <a:lnTo>
                  <a:pt x="4923982" y="2487550"/>
                </a:lnTo>
                <a:lnTo>
                  <a:pt x="4907370" y="2652927"/>
                </a:lnTo>
                <a:close/>
              </a:path>
              <a:path w="4989194" h="2653029">
                <a:moveTo>
                  <a:pt x="4945363" y="2294938"/>
                </a:moveTo>
                <a:lnTo>
                  <a:pt x="4798808" y="2222684"/>
                </a:lnTo>
                <a:lnTo>
                  <a:pt x="4988816" y="1905125"/>
                </a:lnTo>
                <a:lnTo>
                  <a:pt x="4947106" y="2279032"/>
                </a:lnTo>
                <a:lnTo>
                  <a:pt x="4945363" y="2294938"/>
                </a:lnTo>
                <a:close/>
              </a:path>
            </a:pathLst>
          </a:custGeom>
          <a:solidFill>
            <a:srgbClr val="D5A337"/>
          </a:solidFill>
        </p:spPr>
        <p:txBody>
          <a:bodyPr wrap="square" lIns="0" tIns="0" rIns="0" bIns="0" rtlCol="0"/>
          <a:lstStyle/>
          <a:p>
            <a:endParaRPr sz="900" dirty="0">
              <a:latin typeface="Abadi" panose="020B0604020104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A8111E6-EB38-45FC-912E-59B62A5B86E6}"/>
              </a:ext>
            </a:extLst>
          </p:cNvPr>
          <p:cNvSpPr/>
          <p:nvPr/>
        </p:nvSpPr>
        <p:spPr>
          <a:xfrm>
            <a:off x="9780814" y="5730619"/>
            <a:ext cx="2411186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F94199-C365-4CB3-BB50-6E5F77333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2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8C5E42-F9E5-44D6-A6F2-54FBE165E8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244" y="2388857"/>
            <a:ext cx="4513448" cy="2080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Vielen fehlt der Zugang zu sauberem Wasser und Sanitäreinrichtungen. </a:t>
            </a: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Mangelernährung führt zu Krankheiten. </a:t>
            </a: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Die Klimakrise verschlimmert die Versorgung mit Lebensmitteln.</a:t>
            </a:r>
            <a:endParaRPr lang="de-AT" sz="20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B10299-1A80-4749-95AD-6934ADF6CED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2627740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462158" y="2148458"/>
            <a:ext cx="3967988" cy="25610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Kinder leiden besonders unter Armut und Ausbeutung.</a:t>
            </a:r>
          </a:p>
          <a:p>
            <a:pPr marL="0" indent="0" algn="r">
              <a:buNone/>
            </a:pPr>
            <a:endParaRPr lang="de-DE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Viele müssen arbeiten, statt zur Schule zu gehen, zum Beispiel in der Ziegelproduktion, auf Baustellen oder als Hausangestellte.</a:t>
            </a:r>
            <a:endParaRPr lang="de-AT" sz="20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5FEFD46-25ED-4F10-9B39-8F130823EBF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" y="0"/>
            <a:ext cx="6090136" cy="6858000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5FBC600-9F5D-48F5-845B-BF3A31A6966C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FA9901-2B5B-4048-928A-1EE12399D3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93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830696" y="2037560"/>
            <a:ext cx="3639704" cy="2782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Auch in anderen Berufen, wie in Hotels und Tanzbars, sind Kinder und Jugendliche schutzlos der Ausbeutung und Gewalt ausgesetzt. </a:t>
            </a:r>
          </a:p>
          <a:p>
            <a:pPr marL="0" indent="0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Ohne Schulabschluss haben sie keine Chance auf eine bessere Zukunft. 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AC4A4E9-809F-4658-B912-A9D22DF1842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3224" y="0"/>
            <a:ext cx="6708776" cy="6858000"/>
          </a:xfrm>
        </p:spPr>
      </p:pic>
    </p:spTree>
    <p:extLst>
      <p:ext uri="{BB962C8B-B14F-4D97-AF65-F5344CB8AC3E}">
        <p14:creationId xmlns:p14="http://schemas.microsoft.com/office/powerpoint/2010/main" val="7237795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37F3ECD-9C55-416B-B160-9EE36F9FAB96}"/>
              </a:ext>
            </a:extLst>
          </p:cNvPr>
          <p:cNvSpPr/>
          <p:nvPr/>
        </p:nvSpPr>
        <p:spPr>
          <a:xfrm>
            <a:off x="7654413" y="2274838"/>
            <a:ext cx="37503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9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Unser Sternsingen hilft Kindern und Jugendlichen</a:t>
            </a:r>
          </a:p>
          <a:p>
            <a:pPr algn="r"/>
            <a:r>
              <a:rPr lang="de-AT" sz="19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in Nepal. </a:t>
            </a:r>
          </a:p>
          <a:p>
            <a:pPr algn="r"/>
            <a:endParaRPr lang="de-AT" sz="1900" kern="1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Arial Unicode MS"/>
              <a:cs typeface="Mangal" panose="02040503050203030202" pitchFamily="18" charset="0"/>
            </a:endParaRPr>
          </a:p>
          <a:p>
            <a:pPr algn="r"/>
            <a:r>
              <a:rPr lang="de-AT" sz="19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Gemeinsam mit den Partner*innen von </a:t>
            </a:r>
            <a:r>
              <a:rPr lang="de-AT" sz="19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Yuwalaya</a:t>
            </a:r>
            <a:r>
              <a:rPr lang="de-AT" sz="19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und </a:t>
            </a:r>
            <a:r>
              <a:rPr lang="de-AT" sz="19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Opportunity</a:t>
            </a:r>
            <a:r>
              <a:rPr lang="de-AT" sz="1900" b="1" kern="100" dirty="0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Village Nepal</a:t>
            </a:r>
            <a:r>
              <a:rPr lang="de-AT" sz="1900" b="1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</a:t>
            </a:r>
            <a:r>
              <a:rPr lang="de-AT" sz="19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unterstützen wir sie tatkräftig.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7223E0-DFD2-43A3-9E94-B5AB2A3B0FA5}"/>
              </a:ext>
            </a:extLst>
          </p:cNvPr>
          <p:cNvSpPr/>
          <p:nvPr/>
        </p:nvSpPr>
        <p:spPr>
          <a:xfrm>
            <a:off x="10223500" y="5730619"/>
            <a:ext cx="1968500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15577E-DB43-429F-AECD-024C989C1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F8B6220-A255-4B80-AE1F-6C26BE937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42308" y="1770499"/>
            <a:ext cx="4044486" cy="331700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de-AT" sz="1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19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Yuwalaya</a:t>
            </a:r>
            <a:r>
              <a:rPr lang="de-AT" sz="1900" dirty="0">
                <a:latin typeface="Georgia" panose="02040502050405020303" pitchFamily="18" charset="0"/>
              </a:rPr>
              <a:t> engagiert sich für Kinderschutz und dafür, dass Schulen sichere Orte für Kinder bleiben.</a:t>
            </a:r>
          </a:p>
          <a:p>
            <a:pPr marL="0" indent="0">
              <a:buNone/>
            </a:pPr>
            <a:endParaRPr lang="de-AT" sz="19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1900" dirty="0">
                <a:latin typeface="Georgia" panose="02040502050405020303" pitchFamily="18" charset="0"/>
              </a:rPr>
              <a:t>Eltern werden über die Gefahren von Kinderarbeit und Kinderheirat sowie über die Bedeutung einer gewaltfreien Erziehung aufgeklärt.</a:t>
            </a:r>
            <a:endParaRPr lang="de-AT" sz="19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3925163-D8C3-44B4-8D8E-742911B1486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4222148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F5E94B-ABD5-B4D4-994C-A9D848B28E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43901" y="1853256"/>
            <a:ext cx="3063642" cy="31514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In „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Kinderklubs</a:t>
            </a:r>
            <a:r>
              <a:rPr lang="de-AT" sz="2000" dirty="0">
                <a:latin typeface="Georgia" panose="02040502050405020303" pitchFamily="18" charset="0"/>
              </a:rPr>
              <a:t>“ befassen sich Kinder selbst mit ihren Rechten.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Sie lernen, sich gegen Gewalt und Ausbeutung zu wehren und entwickeln Perspektiven für ihre Zukunft.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7AB766-D327-4D5E-96EF-BE91C11E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729979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49CC68C-3F7E-4C61-8BE5-8E34E1594DBD}"/>
              </a:ext>
            </a:extLst>
          </p:cNvPr>
          <p:cNvSpPr/>
          <p:nvPr/>
        </p:nvSpPr>
        <p:spPr>
          <a:xfrm>
            <a:off x="9911443" y="5730619"/>
            <a:ext cx="2280557" cy="11176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83B02D-0013-47FA-A8A9-CC1A52895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961" y="6141438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38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Sternsingeraktion">
      <a:dk1>
        <a:srgbClr val="393A39"/>
      </a:dk1>
      <a:lt1>
        <a:srgbClr val="FFFFFF"/>
      </a:lt1>
      <a:dk2>
        <a:srgbClr val="D6A437"/>
      </a:dk2>
      <a:lt2>
        <a:srgbClr val="FFFFFF"/>
      </a:lt2>
      <a:accent1>
        <a:srgbClr val="70334C"/>
      </a:accent1>
      <a:accent2>
        <a:srgbClr val="009DA5"/>
      </a:accent2>
      <a:accent3>
        <a:srgbClr val="C51C51"/>
      </a:accent3>
      <a:accent4>
        <a:srgbClr val="1C4474"/>
      </a:accent4>
      <a:accent5>
        <a:srgbClr val="007882"/>
      </a:accent5>
      <a:accent6>
        <a:srgbClr val="646363"/>
      </a:accent6>
      <a:hlink>
        <a:srgbClr val="D6A437"/>
      </a:hlink>
      <a:folHlink>
        <a:srgbClr val="646363"/>
      </a:folHlink>
    </a:clrScheme>
    <a:fontScheme name="Benutzerdefiniert 10">
      <a:majorFont>
        <a:latin typeface="Marselis Serif OT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2DBEC37F-623C-4742-80A0-C04080430812}" vid="{EAA8F049-C446-4F24-AF31-E740871620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Breitbild</PresentationFormat>
  <Paragraphs>60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Georgia</vt:lpstr>
      <vt:lpstr>Permanent Marker</vt:lpstr>
      <vt:lpstr>Office</vt:lpstr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Prusina</dc:creator>
  <cp:lastModifiedBy>Nikolaus Trimmel</cp:lastModifiedBy>
  <cp:revision>30</cp:revision>
  <dcterms:created xsi:type="dcterms:W3CDTF">2024-07-11T13:22:46Z</dcterms:created>
  <dcterms:modified xsi:type="dcterms:W3CDTF">2024-09-05T11:55:14Z</dcterms:modified>
</cp:coreProperties>
</file>