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329" r:id="rId3"/>
    <p:sldId id="320" r:id="rId4"/>
    <p:sldId id="330" r:id="rId5"/>
    <p:sldId id="301" r:id="rId6"/>
    <p:sldId id="309" r:id="rId7"/>
    <p:sldId id="287" r:id="rId8"/>
    <p:sldId id="310" r:id="rId9"/>
    <p:sldId id="321" r:id="rId10"/>
    <p:sldId id="311" r:id="rId11"/>
    <p:sldId id="304" r:id="rId12"/>
    <p:sldId id="312" r:id="rId13"/>
    <p:sldId id="294" r:id="rId14"/>
    <p:sldId id="306" r:id="rId15"/>
    <p:sldId id="308" r:id="rId16"/>
    <p:sldId id="288" r:id="rId17"/>
    <p:sldId id="325" r:id="rId18"/>
    <p:sldId id="331" r:id="rId19"/>
    <p:sldId id="332" r:id="rId20"/>
    <p:sldId id="327" r:id="rId21"/>
    <p:sldId id="333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Herret" initials="CH" lastIdx="11" clrIdx="0">
    <p:extLst>
      <p:ext uri="{19B8F6BF-5375-455C-9EA6-DF929625EA0E}">
        <p15:presenceInfo xmlns:p15="http://schemas.microsoft.com/office/powerpoint/2012/main" userId="S-1-5-21-2783102432-1383533843-1537749594-11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6FB"/>
    <a:srgbClr val="EDF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AEA55-C053-4A69-908D-01378B43C842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0A99D-49F2-4C82-9790-DA9C0DDD165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10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49E6F0-D5D6-4540-A669-575DD2511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8D75F9-23B2-4BE8-BA57-ED43149C4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D3F27A-A054-4886-9F8E-967EC7BE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1EAF34-DD72-46DC-AF1E-DF81B374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624B0A-892F-41B7-A395-BA5FFC467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367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8C595-458C-49FA-A707-4082C1945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2E7CB4C-4284-4706-80CC-5017D14BC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1D608B-EFD3-4813-8DA1-108F1975A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8E521E-2F33-49BC-BD33-6A9C6891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4F2332-4643-4277-A732-6C9ACDA6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1534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65511EC-C0C9-4500-A620-63877BE60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FCEF4AD-C809-4237-A9D5-B0297FF10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F4D974-2919-40D7-8439-04E1B9986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301FCF-BA6D-4F11-A846-9BB871C7E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D4C381-E82C-4575-930E-313D044B8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1166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-6851" y="0"/>
            <a:ext cx="12195177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per Klick auf Symbol einfügen</a:t>
            </a:r>
            <a:endParaRPr dirty="0"/>
          </a:p>
        </p:txBody>
      </p:sp>
      <p:sp>
        <p:nvSpPr>
          <p:cNvPr id="10" name="Textfeld 4"/>
          <p:cNvSpPr txBox="1"/>
          <p:nvPr userDrawn="1"/>
        </p:nvSpPr>
        <p:spPr>
          <a:xfrm>
            <a:off x="10124185" y="6072379"/>
            <a:ext cx="1886934" cy="585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72" rIns="22872" anchor="b">
            <a:spAutoFit/>
          </a:bodyPr>
          <a:lstStyle/>
          <a:p>
            <a:pPr algn="r">
              <a:defRPr sz="3200">
                <a:solidFill>
                  <a:srgbClr val="D6A437"/>
                </a:solidFill>
              </a:defRPr>
            </a:pPr>
            <a:r>
              <a:rPr sz="1601" dirty="0">
                <a:solidFill>
                  <a:schemeClr val="tx2"/>
                </a:solidFill>
                <a:latin typeface="Permanent Marker" panose="02000000000000000000" pitchFamily="2" charset="0"/>
              </a:rPr>
              <a:t>#STERN2</a:t>
            </a:r>
            <a:r>
              <a:rPr lang="de-AT" sz="1601" dirty="0">
                <a:solidFill>
                  <a:schemeClr val="tx2"/>
                </a:solidFill>
                <a:latin typeface="Permanent Marker" panose="02000000000000000000" pitchFamily="2" charset="0"/>
              </a:rPr>
              <a:t>5</a:t>
            </a:r>
            <a:endParaRPr sz="1601" dirty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r">
              <a:defRPr sz="3200">
                <a:solidFill>
                  <a:srgbClr val="D6A437"/>
                </a:solidFill>
              </a:defRPr>
            </a:pPr>
            <a:r>
              <a:rPr sz="1601" dirty="0">
                <a:solidFill>
                  <a:schemeClr val="tx2"/>
                </a:solidFill>
                <a:latin typeface="Permanent Marker" panose="02000000000000000000" pitchFamily="2" charset="0"/>
              </a:rPr>
              <a:t>STERNSINGEN.AT</a:t>
            </a:r>
          </a:p>
        </p:txBody>
      </p:sp>
      <p:sp>
        <p:nvSpPr>
          <p:cNvPr id="3" name="Rechteck 2"/>
          <p:cNvSpPr/>
          <p:nvPr userDrawn="1"/>
        </p:nvSpPr>
        <p:spPr>
          <a:xfrm>
            <a:off x="-6851" y="3359751"/>
            <a:ext cx="4359729" cy="138499"/>
          </a:xfrm>
          <a:prstGeom prst="rect">
            <a:avLst/>
          </a:prstGeom>
          <a:solidFill>
            <a:srgbClr val="D6A437">
              <a:alpha val="69804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ctr">
            <a:spAutoFit/>
          </a:bodyPr>
          <a:lstStyle/>
          <a:p>
            <a:pPr marL="0" marR="0" indent="0" algn="l" defTabSz="228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badi" panose="020B0604020104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4" name="Gruppieren 14"/>
          <p:cNvGrpSpPr/>
          <p:nvPr userDrawn="1"/>
        </p:nvGrpSpPr>
        <p:grpSpPr>
          <a:xfrm>
            <a:off x="296542" y="283714"/>
            <a:ext cx="2968391" cy="606193"/>
            <a:chOff x="0" y="0"/>
            <a:chExt cx="4797351" cy="980204"/>
          </a:xfrm>
          <a:solidFill>
            <a:schemeClr val="bg2"/>
          </a:solidFill>
        </p:grpSpPr>
        <p:sp>
          <p:nvSpPr>
            <p:cNvPr id="5" name="Freeform 5"/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601" dirty="0">
                <a:latin typeface="Abadi" panose="020B0604020104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601" dirty="0">
                <a:latin typeface="Abadi" panose="020B0604020104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601" dirty="0">
                <a:latin typeface="Abadi" panose="020B0604020104020204" pitchFamily="34" charset="0"/>
              </a:endParaRPr>
            </a:p>
          </p:txBody>
        </p:sp>
      </p:grpSp>
      <p:sp>
        <p:nvSpPr>
          <p:cNvPr id="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96542" y="4065818"/>
            <a:ext cx="3752944" cy="1779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1" tIns="91421" rIns="91421" bIns="91421" anchor="b">
            <a:normAutofit/>
          </a:bodyPr>
          <a:lstStyle>
            <a:lvl1pPr>
              <a:defRPr sz="3300" spc="150">
                <a:solidFill>
                  <a:schemeClr val="bg1"/>
                </a:solidFill>
                <a:latin typeface="Permanent Marker" panose="02000000000000000000" pitchFamily="2" charset="0"/>
              </a:defRPr>
            </a:lvl1pPr>
          </a:lstStyle>
          <a:p>
            <a:r>
              <a:rPr lang="de-DE" dirty="0"/>
              <a:t>Präsentations-titel</a:t>
            </a:r>
            <a:endParaRPr dirty="0"/>
          </a:p>
        </p:txBody>
      </p:sp>
      <p:sp>
        <p:nvSpPr>
          <p:cNvPr id="9" name="Textplatzhalter 9"/>
          <p:cNvSpPr>
            <a:spLocks noGrp="1"/>
          </p:cNvSpPr>
          <p:nvPr>
            <p:ph idx="1" hasCustomPrompt="1"/>
          </p:nvPr>
        </p:nvSpPr>
        <p:spPr>
          <a:xfrm>
            <a:off x="2249166" y="6082352"/>
            <a:ext cx="3752945" cy="5389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AT" dirty="0"/>
              <a:t>Untertitel/Name/Organisation</a:t>
            </a:r>
          </a:p>
        </p:txBody>
      </p:sp>
    </p:spTree>
    <p:extLst>
      <p:ext uri="{BB962C8B-B14F-4D97-AF65-F5344CB8AC3E}">
        <p14:creationId xmlns:p14="http://schemas.microsoft.com/office/powerpoint/2010/main" val="314131964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-6851" y="0"/>
            <a:ext cx="12195177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per Klick auf Symbol einfügen</a:t>
            </a:r>
            <a:endParaRPr dirty="0"/>
          </a:p>
        </p:txBody>
      </p:sp>
      <p:sp>
        <p:nvSpPr>
          <p:cNvPr id="10" name="Textfeld 4"/>
          <p:cNvSpPr txBox="1"/>
          <p:nvPr userDrawn="1"/>
        </p:nvSpPr>
        <p:spPr>
          <a:xfrm>
            <a:off x="10124185" y="6072379"/>
            <a:ext cx="1886934" cy="585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72" rIns="22872" anchor="b">
            <a:spAutoFit/>
          </a:bodyPr>
          <a:lstStyle/>
          <a:p>
            <a:pPr algn="r">
              <a:defRPr sz="3200">
                <a:solidFill>
                  <a:srgbClr val="D6A437"/>
                </a:solidFill>
              </a:defRPr>
            </a:pPr>
            <a:endParaRPr sz="1601" dirty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r">
              <a:defRPr sz="3200">
                <a:solidFill>
                  <a:srgbClr val="D6A437"/>
                </a:solidFill>
              </a:defRPr>
            </a:pPr>
            <a:r>
              <a:rPr sz="1601" dirty="0">
                <a:solidFill>
                  <a:schemeClr val="tx2"/>
                </a:solidFill>
                <a:latin typeface="Permanent Marker" panose="02000000000000000000" pitchFamily="2" charset="0"/>
              </a:rPr>
              <a:t>STERNSINGEN</a:t>
            </a:r>
          </a:p>
        </p:txBody>
      </p:sp>
      <p:sp>
        <p:nvSpPr>
          <p:cNvPr id="3" name="Rechteck 2"/>
          <p:cNvSpPr/>
          <p:nvPr userDrawn="1"/>
        </p:nvSpPr>
        <p:spPr>
          <a:xfrm>
            <a:off x="-6851" y="3359751"/>
            <a:ext cx="4359729" cy="138499"/>
          </a:xfrm>
          <a:prstGeom prst="rect">
            <a:avLst/>
          </a:prstGeom>
          <a:solidFill>
            <a:srgbClr val="D6A437">
              <a:alpha val="69804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ctr">
            <a:spAutoFit/>
          </a:bodyPr>
          <a:lstStyle/>
          <a:p>
            <a:pPr marL="0" marR="0" indent="0" algn="l" defTabSz="228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badi" panose="020B0604020104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4" name="Gruppieren 14"/>
          <p:cNvGrpSpPr/>
          <p:nvPr userDrawn="1"/>
        </p:nvGrpSpPr>
        <p:grpSpPr>
          <a:xfrm>
            <a:off x="296542" y="283714"/>
            <a:ext cx="2968391" cy="606193"/>
            <a:chOff x="0" y="0"/>
            <a:chExt cx="4797351" cy="980204"/>
          </a:xfrm>
          <a:solidFill>
            <a:schemeClr val="bg2"/>
          </a:solidFill>
        </p:grpSpPr>
        <p:sp>
          <p:nvSpPr>
            <p:cNvPr id="5" name="Freeform 5"/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601" dirty="0">
                <a:latin typeface="Abadi" panose="020B0604020104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601" dirty="0">
                <a:latin typeface="Abadi" panose="020B0604020104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601" dirty="0">
                <a:latin typeface="Abadi" panose="020B0604020104020204" pitchFamily="34" charset="0"/>
              </a:endParaRPr>
            </a:p>
          </p:txBody>
        </p:sp>
      </p:grpSp>
      <p:sp>
        <p:nvSpPr>
          <p:cNvPr id="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96542" y="4065818"/>
            <a:ext cx="3752944" cy="1779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>
            <a:lvl1pPr>
              <a:defRPr sz="3300" spc="150">
                <a:solidFill>
                  <a:schemeClr val="bg1"/>
                </a:solidFill>
                <a:latin typeface="Permanent Marker" panose="02000000000000000000" pitchFamily="2" charset="0"/>
              </a:defRPr>
            </a:lvl1pPr>
          </a:lstStyle>
          <a:p>
            <a:r>
              <a:rPr lang="de-DE" dirty="0"/>
              <a:t>Präsentations-titel</a:t>
            </a:r>
            <a:endParaRPr dirty="0"/>
          </a:p>
        </p:txBody>
      </p:sp>
      <p:sp>
        <p:nvSpPr>
          <p:cNvPr id="9" name="Textplatzhalter 9"/>
          <p:cNvSpPr>
            <a:spLocks noGrp="1"/>
          </p:cNvSpPr>
          <p:nvPr>
            <p:ph idx="1" hasCustomPrompt="1"/>
          </p:nvPr>
        </p:nvSpPr>
        <p:spPr>
          <a:xfrm>
            <a:off x="2249166" y="6082352"/>
            <a:ext cx="3752945" cy="5389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AT" dirty="0"/>
              <a:t>Untertitel/Name/Organisation</a:t>
            </a:r>
          </a:p>
        </p:txBody>
      </p:sp>
    </p:spTree>
    <p:extLst>
      <p:ext uri="{BB962C8B-B14F-4D97-AF65-F5344CB8AC3E}">
        <p14:creationId xmlns:p14="http://schemas.microsoft.com/office/powerpoint/2010/main" val="284487644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5177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l" defTabSz="228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pPr marL="0" marR="0" lvl="0" indent="0" algn="l" defTabSz="228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/>
              <a:t>Bild per Klick auf Symbol einfügen</a:t>
            </a:r>
          </a:p>
        </p:txBody>
      </p:sp>
    </p:spTree>
    <p:extLst>
      <p:ext uri="{BB962C8B-B14F-4D97-AF65-F5344CB8AC3E}">
        <p14:creationId xmlns:p14="http://schemas.microsoft.com/office/powerpoint/2010/main" val="319766838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bseitig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6105040" y="0"/>
            <a:ext cx="6090136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l" defTabSz="228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228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/>
              <a:t> Bild per Klick auf Symbol einfügen</a:t>
            </a:r>
          </a:p>
        </p:txBody>
      </p:sp>
      <p:sp>
        <p:nvSpPr>
          <p:cNvPr id="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08813" y="365130"/>
            <a:ext cx="5332323" cy="9048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  <a:endParaRPr dirty="0"/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9365" y="1886988"/>
            <a:ext cx="5331772" cy="4531274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dirty="0"/>
          </a:p>
        </p:txBody>
      </p:sp>
      <p:sp>
        <p:nvSpPr>
          <p:cNvPr id="70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09364" y="1270001"/>
            <a:ext cx="5331772" cy="3413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lvl1pPr>
          </a:lstStyle>
          <a:p>
            <a:pPr marL="0" indent="0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pPr>
            <a:r>
              <a:rPr lang="de-DE" dirty="0"/>
              <a:t>Untertitel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510837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D5892-1871-AF39-4A4B-4FF5E2F66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570942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540AC7-DEE1-42AC-9916-E93641532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BADA18-FE06-487F-98B5-AE5E67A82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2E7EF6-34E8-4407-8ECD-C8C5C14C2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16F52D-412D-4FDB-AC9E-EA0408424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8C802A-BCE9-4CD2-9AC1-809D1524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1440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8E53B-420A-49A2-AB7B-B61D2ACA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E9976A-D85E-4C6B-972E-A3979EF3E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A57D73-66CF-472F-A746-BB1E177C9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795175-2A27-4FE0-A197-F1C444821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0882F1-50EB-4BC1-A6EC-BD349777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5699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EFF28-237D-4D46-BBDC-F4CC9666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7D04E5-CC05-4015-9FBC-BDFF30D08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7756B6C-3FF9-48A5-B075-36BE7BB06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14BDA7D-A1E1-46DB-A3CC-CD20146B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DE0A4F-72F0-4B90-87B3-59D71529A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B206A7-0485-4FED-83B9-7E91143D0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3102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F68B1-6DF1-4D92-929E-580B07A77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670783-3C37-4E92-9CAE-3E616BBF5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126BC9D-0BBC-455E-BC1D-F754A155C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0754D9F-0A0F-4280-85E6-25F8D39EA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0DE4698-B165-45D8-9B04-1589BE96A7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24DB07E-7A61-4BDF-AE93-EB2E25D7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9F7FB4D-0B00-4793-8635-ED49E753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D131C7B-68EC-4FBB-B149-BC258E8F1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713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C62FD-87E7-4D9D-B940-79A464E50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13C434-EB79-48BF-A2C8-E6377421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60E29D-B859-4489-8861-5B2C8B48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D7230C-9FC0-49B6-9411-D3C4D1332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9864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809001-A4EB-4552-89F9-420AC618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1E589D6-8E51-4F36-B1A8-F2B3BEC36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94DD7D-9A9F-4DFD-8797-521A0799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117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FE8CF-8BED-4089-8222-D4E62821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1797F4-83C8-4013-8935-2D6514207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ECE11B-D1A0-4CF9-9EEA-E5571B069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23D9D9-0C03-477B-82F3-A498A3E83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BC279AD-457F-468B-8173-587BE876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382780D-8954-4681-AD5C-AC3939FB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909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F5AF4-F82C-4E56-B12C-5A9BC61C6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EBEF7F6-248D-4667-BBBF-B67C6AF441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EAB5B4-E3F5-49A1-B075-D916DC39C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5A9CC8-E36F-4440-8D46-D9C5DAC9A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980578-4F7D-49FA-A256-000E966A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E07190-667A-4A73-BFAB-71DACB5E8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6901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EBE5978-D112-43D8-B489-B13AF5EE8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FE1B03-463D-46C2-80EE-D571ECD76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C8F80B-B086-489D-8CFD-27AE13D5C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502862-5937-4A2F-89D3-F65013ED7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81CEE6-6BAB-4AF5-A222-A19AF4C84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825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 txBox="1"/>
          <p:nvPr/>
        </p:nvSpPr>
        <p:spPr>
          <a:xfrm>
            <a:off x="10089552" y="6134439"/>
            <a:ext cx="1886934" cy="585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72" rIns="22872" anchor="b">
            <a:spAutoFit/>
          </a:bodyPr>
          <a:lstStyle/>
          <a:p>
            <a:pPr algn="r">
              <a:defRPr sz="3200">
                <a:solidFill>
                  <a:srgbClr val="D6A437"/>
                </a:solidFill>
              </a:defRPr>
            </a:pPr>
            <a:r>
              <a:rPr sz="1601" dirty="0">
                <a:solidFill>
                  <a:schemeClr val="tx2"/>
                </a:solidFill>
                <a:latin typeface="Permanent Marker" panose="02000000000000000000" pitchFamily="2" charset="0"/>
              </a:rPr>
              <a:t>#STERN2</a:t>
            </a:r>
            <a:r>
              <a:rPr lang="de-AT" sz="1601" dirty="0">
                <a:solidFill>
                  <a:schemeClr val="tx2"/>
                </a:solidFill>
                <a:latin typeface="Permanent Marker" panose="02000000000000000000" pitchFamily="2" charset="0"/>
              </a:rPr>
              <a:t>5</a:t>
            </a:r>
            <a:endParaRPr sz="1601" dirty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r">
              <a:defRPr sz="3200">
                <a:solidFill>
                  <a:srgbClr val="D6A437"/>
                </a:solidFill>
              </a:defRPr>
            </a:pPr>
            <a:r>
              <a:rPr sz="1601" dirty="0">
                <a:solidFill>
                  <a:schemeClr val="tx2"/>
                </a:solidFill>
                <a:latin typeface="Permanent Marker" panose="02000000000000000000" pitchFamily="2" charset="0"/>
              </a:rPr>
              <a:t>STERNSINGEN.AT</a:t>
            </a:r>
          </a:p>
        </p:txBody>
      </p:sp>
      <p:grpSp>
        <p:nvGrpSpPr>
          <p:cNvPr id="6" name="Gruppieren 14"/>
          <p:cNvGrpSpPr/>
          <p:nvPr/>
        </p:nvGrpSpPr>
        <p:grpSpPr>
          <a:xfrm>
            <a:off x="215515" y="6204955"/>
            <a:ext cx="2399926" cy="490103"/>
            <a:chOff x="0" y="0"/>
            <a:chExt cx="4797351" cy="980204"/>
          </a:xfrm>
        </p:grpSpPr>
        <p:sp>
          <p:nvSpPr>
            <p:cNvPr id="3" name="Freeform 5"/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601" dirty="0">
                <a:latin typeface="Abadi" panose="020B0604020104020204" pitchFamily="34" charset="0"/>
              </a:endParaRPr>
            </a:p>
          </p:txBody>
        </p:sp>
        <p:sp>
          <p:nvSpPr>
            <p:cNvPr id="4" name="Freeform 6"/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601" dirty="0">
                <a:latin typeface="Abadi" panose="020B0604020104020204" pitchFamily="34" charset="0"/>
              </a:endParaRPr>
            </a:p>
          </p:txBody>
        </p:sp>
        <p:sp>
          <p:nvSpPr>
            <p:cNvPr id="5" name="Freeform 7"/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601" dirty="0">
                <a:latin typeface="Abadi" panose="020B0604020104020204" pitchFamily="34" charset="0"/>
              </a:endParaRPr>
            </a:p>
          </p:txBody>
        </p:sp>
      </p:grp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508813" y="264886"/>
            <a:ext cx="11193983" cy="796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r>
              <a:rPr lang="de-DE" dirty="0"/>
              <a:t>Überschrift</a:t>
            </a:r>
            <a:endParaRPr dirty="0"/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508813" y="1612670"/>
            <a:ext cx="11193983" cy="473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085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</p:sldLayoutIdLst>
  <p:transition spd="med"/>
  <p:txStyles>
    <p:titleStyle>
      <a:lvl1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accent1"/>
          </a:solidFill>
          <a:uFillTx/>
          <a:latin typeface="Georgia" panose="02040502050405020303" pitchFamily="18" charset="0"/>
          <a:ea typeface="+mn-ea"/>
          <a:cs typeface="+mn-cs"/>
          <a:sym typeface="Arial"/>
        </a:defRPr>
      </a:lvl1pPr>
      <a:lvl2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76223" marR="0" indent="-76223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Abadi" panose="020B0604020104020204" pitchFamily="34" charset="0"/>
          <a:ea typeface="+mn-ea"/>
          <a:cs typeface="+mn-cs"/>
          <a:sym typeface="Arial"/>
        </a:defRPr>
      </a:lvl1pPr>
      <a:lvl2pPr marL="543088" marR="0" indent="-85751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Abadi" panose="020B0604020104020204" pitchFamily="34" charset="0"/>
          <a:ea typeface="+mn-ea"/>
          <a:cs typeface="+mn-cs"/>
          <a:sym typeface="Arial"/>
        </a:defRPr>
      </a:lvl2pPr>
      <a:lvl3pPr marL="1012675" marR="0" indent="-98001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Abadi" panose="020B0604020104020204" pitchFamily="34" charset="0"/>
          <a:ea typeface="+mn-ea"/>
          <a:cs typeface="+mn-cs"/>
          <a:sym typeface="Arial"/>
        </a:defRPr>
      </a:lvl3pPr>
      <a:lvl4pPr marL="1486346" marR="0" indent="-114334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Abadi" panose="020B0604020104020204" pitchFamily="34" charset="0"/>
          <a:ea typeface="+mn-ea"/>
          <a:cs typeface="+mn-cs"/>
          <a:sym typeface="Arial"/>
        </a:defRPr>
      </a:lvl4pPr>
      <a:lvl5pPr marL="1943683" marR="0" indent="-114334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Abadi" panose="020B0604020104020204" pitchFamily="34" charset="0"/>
          <a:ea typeface="+mn-ea"/>
          <a:cs typeface="+mn-cs"/>
          <a:sym typeface="Arial"/>
        </a:defRPr>
      </a:lvl5pPr>
      <a:lvl6pPr marL="2362908" marR="0" indent="-76223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2820245" marR="0" indent="-76223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277582" marR="0" indent="-76223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3734920" marR="0" indent="-76223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337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674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2011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9348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686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4023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136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8697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47763-0F78-4172-B438-F2EA44AA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028" y="1006038"/>
            <a:ext cx="3932237" cy="4636580"/>
          </a:xfrm>
        </p:spPr>
        <p:txBody>
          <a:bodyPr>
            <a:normAutofit fontScale="90000"/>
          </a:bodyPr>
          <a:lstStyle/>
          <a:p>
            <a:r>
              <a:rPr lang="de-AT" b="1" kern="1050" dirty="0">
                <a:latin typeface="Georgia" panose="02040502050405020303" pitchFamily="18" charset="0"/>
              </a:rPr>
              <a:t>Sternsingen 2026</a:t>
            </a:r>
            <a:br>
              <a:rPr lang="de-AT" kern="1050" dirty="0">
                <a:latin typeface="Georgia" panose="02040502050405020303" pitchFamily="18" charset="0"/>
              </a:rPr>
            </a:br>
            <a:br>
              <a:rPr lang="de-AT" kern="1050" dirty="0">
                <a:latin typeface="Georgia" panose="02040502050405020303" pitchFamily="18" charset="0"/>
              </a:rPr>
            </a:br>
            <a:r>
              <a:rPr lang="de-AT" kern="1050" dirty="0">
                <a:latin typeface="Georgia" panose="02040502050405020303" pitchFamily="18" charset="0"/>
              </a:rPr>
              <a:t>Gemeinsam Gutes tun.</a:t>
            </a:r>
            <a:br>
              <a:rPr lang="de-AT" kern="1050" dirty="0">
                <a:latin typeface="Georgia" panose="02040502050405020303" pitchFamily="18" charset="0"/>
              </a:rPr>
            </a:br>
            <a:br>
              <a:rPr lang="de-AT" kern="1050" dirty="0">
                <a:latin typeface="Georgia" panose="02040502050405020303" pitchFamily="18" charset="0"/>
              </a:rPr>
            </a:br>
            <a:r>
              <a:rPr lang="de-AT" kern="1050" dirty="0">
                <a:latin typeface="Georgia" panose="02040502050405020303" pitchFamily="18" charset="0"/>
              </a:rPr>
              <a:t>Nahrung sichern &amp;</a:t>
            </a:r>
            <a:br>
              <a:rPr lang="de-AT" kern="1050" dirty="0">
                <a:latin typeface="Georgia" panose="02040502050405020303" pitchFamily="18" charset="0"/>
              </a:rPr>
            </a:br>
            <a:r>
              <a:rPr lang="de-AT" kern="1050" dirty="0">
                <a:latin typeface="Georgia" panose="02040502050405020303" pitchFamily="18" charset="0"/>
              </a:rPr>
              <a:t>Frauen und Mädchen stärken</a:t>
            </a:r>
            <a:br>
              <a:rPr lang="de-AT" kern="1050" dirty="0">
                <a:latin typeface="Georgia" panose="02040502050405020303" pitchFamily="18" charset="0"/>
              </a:rPr>
            </a:br>
            <a:br>
              <a:rPr lang="de-AT" kern="1050" dirty="0">
                <a:latin typeface="NimbusSanLCon" pitchFamily="2" charset="0"/>
              </a:rPr>
            </a:br>
            <a:br>
              <a:rPr lang="de-AT" kern="1050" dirty="0">
                <a:latin typeface="NimbusSanLCon" pitchFamily="2" charset="0"/>
              </a:rPr>
            </a:br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544712-2A47-4BBF-9832-570A32323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102" y="6192295"/>
            <a:ext cx="2412497" cy="48615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4E6EE5-B468-4D99-9478-EF8D91BDE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0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71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>
            <a:extLst>
              <a:ext uri="{FF2B5EF4-FFF2-40B4-BE49-F238E27FC236}">
                <a16:creationId xmlns:a16="http://schemas.microsoft.com/office/drawing/2014/main" id="{3DA4304B-6151-471C-97B4-2AFA10F8CC82}"/>
              </a:ext>
            </a:extLst>
          </p:cNvPr>
          <p:cNvSpPr txBox="1">
            <a:spLocks/>
          </p:cNvSpPr>
          <p:nvPr/>
        </p:nvSpPr>
        <p:spPr>
          <a:xfrm>
            <a:off x="374720" y="1770763"/>
            <a:ext cx="3254600" cy="2483679"/>
          </a:xfrm>
          <a:custGeom>
            <a:avLst/>
            <a:gdLst>
              <a:gd name="connsiteX0" fmla="*/ 0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0 w 13840104"/>
              <a:gd name="connsiteY4" fmla="*/ 0 h 9576884"/>
              <a:gd name="connsiteX0" fmla="*/ 3020786 w 13840104"/>
              <a:gd name="connsiteY0" fmla="*/ 0 h 9609541"/>
              <a:gd name="connsiteX1" fmla="*/ 13840104 w 13840104"/>
              <a:gd name="connsiteY1" fmla="*/ 32657 h 9609541"/>
              <a:gd name="connsiteX2" fmla="*/ 13840104 w 13840104"/>
              <a:gd name="connsiteY2" fmla="*/ 9609541 h 9609541"/>
              <a:gd name="connsiteX3" fmla="*/ 0 w 13840104"/>
              <a:gd name="connsiteY3" fmla="*/ 9609541 h 9609541"/>
              <a:gd name="connsiteX4" fmla="*/ 3020786 w 13840104"/>
              <a:gd name="connsiteY4" fmla="*/ 0 h 9609541"/>
              <a:gd name="connsiteX0" fmla="*/ 3037115 w 13840104"/>
              <a:gd name="connsiteY0" fmla="*/ 97972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97972 h 9576884"/>
              <a:gd name="connsiteX0" fmla="*/ 3037115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0 h 9576884"/>
              <a:gd name="connsiteX0" fmla="*/ 4359729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4359729 w 15162718"/>
              <a:gd name="connsiteY4" fmla="*/ 0 h 9593212"/>
              <a:gd name="connsiteX0" fmla="*/ 3200401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3200401 w 15162718"/>
              <a:gd name="connsiteY4" fmla="*/ 0 h 95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2718" h="9593212">
                <a:moveTo>
                  <a:pt x="3200401" y="0"/>
                </a:moveTo>
                <a:lnTo>
                  <a:pt x="15162718" y="0"/>
                </a:lnTo>
                <a:lnTo>
                  <a:pt x="15162718" y="9576884"/>
                </a:lnTo>
                <a:lnTo>
                  <a:pt x="0" y="9593212"/>
                </a:lnTo>
                <a:lnTo>
                  <a:pt x="3200401" y="0"/>
                </a:lnTo>
                <a:close/>
              </a:path>
            </a:pathLst>
          </a:custGeom>
        </p:spPr>
        <p:txBody>
          <a:bodyPr/>
          <a:lstStyle>
            <a:lvl1pPr marL="152445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86175" marR="0" indent="-171501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025350" marR="0" indent="-196001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972691" marR="0" indent="-228668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887365" marR="0" indent="-228668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4725816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5640490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6555164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7469839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Workshops von HLDD verbreiten Wissen zu Landwirtschaft Pflanzen und Anbau werden ans Klima angepasst</a:t>
            </a:r>
            <a:br>
              <a:rPr lang="de-AT" sz="22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Stella und Philemon versorgen ihre Familie mit Mais, Bohnen und Maniok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934AC3E-F841-4232-B0B7-3CD3CFBCF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26" y="-2847"/>
            <a:ext cx="8138474" cy="68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8103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A245C4-F17B-4433-B692-88B49C4B232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997090" y="1821905"/>
            <a:ext cx="4487268" cy="3214189"/>
          </a:xfrm>
        </p:spPr>
        <p:txBody>
          <a:bodyPr>
            <a:noAutofit/>
          </a:bodyPr>
          <a:lstStyle/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Agnes und </a:t>
            </a:r>
            <a:r>
              <a:rPr lang="de-AT" sz="2200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Frola</a:t>
            </a: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 kochen mit</a:t>
            </a:r>
            <a:b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selbst produzierten Öfen</a:t>
            </a:r>
          </a:p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Viel weniger Feuerholt wird benötigt</a:t>
            </a:r>
          </a:p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Schont den Wald – und weniger Rauchentwicklung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9196556-C6DD-4BD2-93F6-F5F44D5A77AC}"/>
              </a:ext>
            </a:extLst>
          </p:cNvPr>
          <p:cNvSpPr/>
          <p:nvPr/>
        </p:nvSpPr>
        <p:spPr>
          <a:xfrm>
            <a:off x="10223500" y="5730619"/>
            <a:ext cx="1968500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DA9A326-A405-4901-AA87-D8E3DF219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1938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A59A3AB-466E-4E67-96D8-794585D21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754" y="6289419"/>
            <a:ext cx="2141774" cy="4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728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3574452-66E1-44A8-9440-6200E403ADC1}"/>
              </a:ext>
            </a:extLst>
          </p:cNvPr>
          <p:cNvSpPr/>
          <p:nvPr/>
        </p:nvSpPr>
        <p:spPr>
          <a:xfrm>
            <a:off x="1397854" y="1946521"/>
            <a:ext cx="469814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Gemüsegärten und Obstbäume für gesunde Nahrung</a:t>
            </a:r>
            <a:br>
              <a:rPr lang="de-AT" sz="24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Zubereitung vollwertiger Mahlzeiten</a:t>
            </a:r>
            <a:br>
              <a:rPr lang="de-AT" sz="24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Verbessert auch die Gesundheit von Agnes und ihrer Tochter </a:t>
            </a:r>
            <a:r>
              <a:rPr lang="de-AT" sz="2400" dirty="0" err="1">
                <a:latin typeface="Georgia" panose="02040502050405020303" pitchFamily="18" charset="0"/>
              </a:rPr>
              <a:t>Frola</a:t>
            </a:r>
            <a:endParaRPr lang="de-AT" sz="2400" dirty="0">
              <a:latin typeface="Georgia" panose="02040502050405020303" pitchFamily="18" charset="0"/>
            </a:endParaRPr>
          </a:p>
          <a:p>
            <a:endParaRPr lang="de-AT" sz="2000" kern="100" dirty="0">
              <a:solidFill>
                <a:schemeClr val="tx1">
                  <a:lumMod val="50000"/>
                </a:schemeClr>
              </a:solidFill>
              <a:latin typeface="Georgia" panose="02040502050405020303" pitchFamily="18" charset="0"/>
              <a:ea typeface="Arial Unicode MS"/>
              <a:cs typeface="Mangal" panose="02040503050203030202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DEF7FBE-41E2-4388-9AFB-F035B3C46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01" y="0"/>
            <a:ext cx="526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637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CEA7BC5F-9B4F-49E0-A0BB-C51BDE30F21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578679" y="2219246"/>
            <a:ext cx="6480127" cy="432368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de-AT" sz="2400" dirty="0" err="1">
                <a:latin typeface="Georgia" panose="02040502050405020303" pitchFamily="18" charset="0"/>
              </a:rPr>
              <a:t>Domician</a:t>
            </a:r>
            <a:r>
              <a:rPr lang="de-AT" sz="2400" dirty="0">
                <a:latin typeface="Georgia" panose="02040502050405020303" pitchFamily="18" charset="0"/>
              </a:rPr>
              <a:t> steigert Familieneinkommen</a:t>
            </a:r>
            <a:br>
              <a:rPr lang="de-AT" sz="2400" dirty="0">
                <a:latin typeface="Georgia" panose="02040502050405020303" pitchFamily="18" charset="0"/>
              </a:rPr>
            </a:br>
            <a:endParaRPr lang="de-AT" sz="1000" dirty="0"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Erlös durch Verkauf von Bananen</a:t>
            </a:r>
            <a:br>
              <a:rPr lang="de-AT" sz="24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Er kann Kleidung und Medizin kaufen</a:t>
            </a:r>
            <a:br>
              <a:rPr lang="de-AT" sz="24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Schulbesuch seiner Kinder ist nun leistbar</a:t>
            </a:r>
          </a:p>
          <a:p>
            <a:pPr marL="0" indent="0" algn="r">
              <a:buNone/>
            </a:pPr>
            <a:endParaRPr lang="de-AT" sz="2400" dirty="0">
              <a:latin typeface="Georgia" panose="02040502050405020303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D96E0A8-43C8-4A7F-A8BE-51480937481F}"/>
              </a:ext>
            </a:extLst>
          </p:cNvPr>
          <p:cNvSpPr/>
          <p:nvPr/>
        </p:nvSpPr>
        <p:spPr>
          <a:xfrm>
            <a:off x="10223500" y="5768326"/>
            <a:ext cx="1968500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0F8E565-7493-448D-8341-74EA05ED8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6206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7D7EA14-793E-4AF9-B65E-8A1537F37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032" y="6327126"/>
            <a:ext cx="2141774" cy="4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1898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F9FCF94-0C45-4D1E-93DA-FAD76D1D6358}"/>
              </a:ext>
            </a:extLst>
          </p:cNvPr>
          <p:cNvSpPr/>
          <p:nvPr/>
        </p:nvSpPr>
        <p:spPr>
          <a:xfrm>
            <a:off x="162277" y="1593539"/>
            <a:ext cx="4234049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200" dirty="0">
                <a:latin typeface="Georgia" panose="02040502050405020303" pitchFamily="18" charset="0"/>
              </a:rPr>
              <a:t>Das Pastoral Women's Council (PWC) </a:t>
            </a:r>
            <a:r>
              <a:rPr lang="en-IN" sz="2200" dirty="0" err="1">
                <a:latin typeface="Georgia" panose="02040502050405020303" pitchFamily="18" charset="0"/>
              </a:rPr>
              <a:t>ist</a:t>
            </a:r>
            <a:r>
              <a:rPr lang="en-IN" sz="2200" dirty="0">
                <a:latin typeface="Georgia" panose="02040502050405020303" pitchFamily="18" charset="0"/>
              </a:rPr>
              <a:t> </a:t>
            </a:r>
            <a:br>
              <a:rPr lang="en-IN" sz="2200" dirty="0">
                <a:latin typeface="Georgia" panose="02040502050405020303" pitchFamily="18" charset="0"/>
              </a:rPr>
            </a:br>
            <a:r>
              <a:rPr lang="en-IN" sz="2200" dirty="0" err="1">
                <a:latin typeface="Georgia" panose="02040502050405020303" pitchFamily="18" charset="0"/>
              </a:rPr>
              <a:t>unsere</a:t>
            </a:r>
            <a:r>
              <a:rPr lang="en-IN" sz="2200" dirty="0">
                <a:latin typeface="Georgia" panose="02040502050405020303" pitchFamily="18" charset="0"/>
              </a:rPr>
              <a:t> Partner-</a:t>
            </a:r>
            <a:br>
              <a:rPr lang="en-IN" sz="2200" dirty="0">
                <a:latin typeface="Georgia" panose="02040502050405020303" pitchFamily="18" charset="0"/>
              </a:rPr>
            </a:br>
            <a:r>
              <a:rPr lang="en-IN" sz="2200" dirty="0">
                <a:latin typeface="Georgia" panose="02040502050405020303" pitchFamily="18" charset="0"/>
              </a:rPr>
              <a:t>organisation</a:t>
            </a:r>
            <a:br>
              <a:rPr lang="en-IN" sz="2200" dirty="0">
                <a:latin typeface="Georgia" panose="02040502050405020303" pitchFamily="18" charset="0"/>
              </a:rPr>
            </a:br>
            <a:r>
              <a:rPr lang="en-IN" sz="1000" dirty="0">
                <a:latin typeface="Georgia" panose="02040502050405020303" pitchFamily="18" charset="0"/>
              </a:rPr>
              <a:t> </a:t>
            </a:r>
            <a:endParaRPr lang="de-AT" sz="1000" dirty="0"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Massai-Frauen werden gestärkt </a:t>
            </a:r>
            <a:br>
              <a:rPr lang="de-AT" sz="22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Rechte und Mitsprache </a:t>
            </a:r>
            <a:br>
              <a:rPr lang="de-AT" sz="2200" dirty="0">
                <a:latin typeface="Georgia" panose="02040502050405020303" pitchFamily="18" charset="0"/>
              </a:rPr>
            </a:br>
            <a:r>
              <a:rPr lang="de-AT" sz="2200" dirty="0">
                <a:latin typeface="Georgia" panose="02040502050405020303" pitchFamily="18" charset="0"/>
              </a:rPr>
              <a:t>in der Gemeinschaft</a:t>
            </a:r>
            <a:br>
              <a:rPr lang="de-AT" sz="22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Für ein selbst-</a:t>
            </a:r>
            <a:br>
              <a:rPr lang="de-AT" sz="2200" dirty="0">
                <a:latin typeface="Georgia" panose="02040502050405020303" pitchFamily="18" charset="0"/>
              </a:rPr>
            </a:br>
            <a:r>
              <a:rPr lang="de-AT" sz="2200" dirty="0">
                <a:latin typeface="Georgia" panose="02040502050405020303" pitchFamily="18" charset="0"/>
              </a:rPr>
              <a:t>bestimmtes Leben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26364A-C789-48BD-9B1D-6677077A1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65" y="-1303835"/>
            <a:ext cx="8260935" cy="81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7167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7517150" y="2255857"/>
            <a:ext cx="3984637" cy="234628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de-AT" sz="2000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Puspa</a:t>
            </a:r>
            <a:r>
              <a:rPr lang="de-AT" sz="2000" dirty="0">
                <a:latin typeface="Georgia" panose="02040502050405020303" pitchFamily="18" charset="0"/>
              </a:rPr>
              <a:t> entwickelte mit Hilfe unserer Projektpartner*innen </a:t>
            </a:r>
          </a:p>
          <a:p>
            <a:pPr marL="0" indent="0" algn="r">
              <a:buNone/>
            </a:pPr>
            <a:r>
              <a:rPr lang="de-AT" sz="2000" dirty="0">
                <a:latin typeface="Georgia" panose="02040502050405020303" pitchFamily="18" charset="0"/>
              </a:rPr>
              <a:t>eine Geschäftsidee. </a:t>
            </a:r>
          </a:p>
          <a:p>
            <a:pPr marL="0" indent="0" algn="r">
              <a:buNone/>
            </a:pPr>
            <a:endParaRPr lang="de-AT" sz="2000" dirty="0">
              <a:latin typeface="Georgia" panose="02040502050405020303" pitchFamily="18" charset="0"/>
            </a:endParaRPr>
          </a:p>
          <a:p>
            <a:pPr marL="0" indent="0" algn="r">
              <a:buNone/>
            </a:pPr>
            <a:r>
              <a:rPr lang="de-AT" sz="2000" dirty="0">
                <a:latin typeface="Georgia" panose="02040502050405020303" pitchFamily="18" charset="0"/>
              </a:rPr>
              <a:t>Jetzt stellt sie Putzmittel her, </a:t>
            </a:r>
          </a:p>
          <a:p>
            <a:pPr marL="0" indent="0" algn="r">
              <a:buNone/>
            </a:pPr>
            <a:r>
              <a:rPr lang="de-AT" sz="2000" dirty="0">
                <a:latin typeface="Georgia" panose="02040502050405020303" pitchFamily="18" charset="0"/>
              </a:rPr>
              <a:t>die sie an kleine Geschäfte und Privatpersonen verkauft.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6D4EA0F-F569-46CD-A2C4-590CA3B75679}"/>
              </a:ext>
            </a:extLst>
          </p:cNvPr>
          <p:cNvSpPr/>
          <p:nvPr/>
        </p:nvSpPr>
        <p:spPr>
          <a:xfrm>
            <a:off x="10223500" y="5730619"/>
            <a:ext cx="1968500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195E58-0693-4D95-9B27-00630F43C8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961" y="6141438"/>
            <a:ext cx="1856507" cy="626394"/>
          </a:xfrm>
          <a:prstGeom prst="rect">
            <a:avLst/>
          </a:prstGeom>
        </p:spPr>
      </p:pic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2996535A-242A-41E3-8EBD-C55422B0942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16701"/>
          <a:stretch>
            <a:fillRect/>
          </a:stretch>
        </p:blipFill>
        <p:spPr>
          <a:xfrm>
            <a:off x="6096000" y="0"/>
            <a:ext cx="6090136" cy="6867781"/>
          </a:xfr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2BEEB35-74EC-4045-B24C-E7C30F6E6565}"/>
              </a:ext>
            </a:extLst>
          </p:cNvPr>
          <p:cNvSpPr/>
          <p:nvPr/>
        </p:nvSpPr>
        <p:spPr>
          <a:xfrm>
            <a:off x="342508" y="2377407"/>
            <a:ext cx="559637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de-AT" sz="2200" kern="1050" spc="10" dirty="0"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Frauen schließen sich zu Spargruppen zusammen</a:t>
            </a:r>
            <a:br>
              <a:rPr lang="de-AT" sz="2200" kern="1050" spc="10" dirty="0"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</a:br>
            <a:r>
              <a:rPr lang="de-AT" sz="1000" kern="1050" spc="10" dirty="0"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de-AT" sz="2200" kern="1050" spc="10" dirty="0"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Mikrokredite ermöglichen wirtschaftliche Kleinprojekte </a:t>
            </a:r>
            <a:br>
              <a:rPr lang="de-AT" sz="2200" kern="1050" spc="10" dirty="0"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</a:br>
            <a:r>
              <a:rPr lang="de-AT" sz="1000" kern="1050" spc="10" dirty="0"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de-AT" sz="2200" kern="1050" spc="10" dirty="0"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Eigenes Einkommen sichert das Überleben der Familien </a:t>
            </a:r>
            <a:endParaRPr lang="de-AT" sz="2200" kern="1050" spc="10" dirty="0">
              <a:effectLst/>
              <a:latin typeface="Georgia" panose="02040502050405020303" pitchFamily="18" charset="0"/>
              <a:ea typeface="NimbusSanLC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1821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3861C2F-0A34-41A9-A2DA-3C1A423A2D6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86360" y="2183890"/>
            <a:ext cx="5331772" cy="249022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 err="1">
                <a:latin typeface="Georgia" panose="02040502050405020303" pitchFamily="18" charset="0"/>
              </a:rPr>
              <a:t>Kanasa</a:t>
            </a:r>
            <a:r>
              <a:rPr lang="de-AT" sz="2200" dirty="0">
                <a:latin typeface="Georgia" panose="02040502050405020303" pitchFamily="18" charset="0"/>
              </a:rPr>
              <a:t> ist stolz auf das, was sie erreicht hat</a:t>
            </a:r>
            <a:br>
              <a:rPr lang="de-AT" sz="22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Sie fertigt und verkauft Schmuck</a:t>
            </a:r>
            <a:br>
              <a:rPr lang="de-AT" sz="22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Einkommen bringt ihrer Familie Sicherheit</a:t>
            </a:r>
          </a:p>
        </p:txBody>
      </p:sp>
      <p:pic>
        <p:nvPicPr>
          <p:cNvPr id="8" name="Bildplatzhalter 6">
            <a:extLst>
              <a:ext uri="{FF2B5EF4-FFF2-40B4-BE49-F238E27FC236}">
                <a16:creationId xmlns:a16="http://schemas.microsoft.com/office/drawing/2014/main" id="{0323F1B6-5D22-4C89-9BD7-E4E93067DB7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6" b="12446"/>
          <a:stretch>
            <a:fillRect/>
          </a:stretch>
        </p:blipFill>
        <p:spPr>
          <a:xfrm>
            <a:off x="6105525" y="0"/>
            <a:ext cx="6089650" cy="6858000"/>
          </a:xfrm>
        </p:spPr>
      </p:pic>
    </p:spTree>
    <p:extLst>
      <p:ext uri="{BB962C8B-B14F-4D97-AF65-F5344CB8AC3E}">
        <p14:creationId xmlns:p14="http://schemas.microsoft.com/office/powerpoint/2010/main" val="35155236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E7AB7E4-0B18-4D9B-A574-3FA4AE2499C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r="20401"/>
          <a:stretch>
            <a:fillRect/>
          </a:stretch>
        </p:blipFill>
        <p:spPr>
          <a:xfrm>
            <a:off x="6105040" y="0"/>
            <a:ext cx="6090136" cy="6858000"/>
          </a:xfr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3861C2F-0A34-41A9-A2DA-3C1A423A2D6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27637" y="2183890"/>
            <a:ext cx="5331772" cy="249022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Bildung macht stark – Lebenschancen auch für Mädchen!</a:t>
            </a:r>
            <a:br>
              <a:rPr lang="de-AT" sz="2200" dirty="0">
                <a:latin typeface="Georgia" panose="02040502050405020303" pitchFamily="18" charset="0"/>
              </a:rPr>
            </a:br>
            <a:r>
              <a:rPr lang="de-AT" sz="22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Dank PWC und engagierter Lehrer*innen schafft </a:t>
            </a:r>
            <a:r>
              <a:rPr lang="de-AT" sz="2200" dirty="0" err="1">
                <a:latin typeface="Georgia" panose="02040502050405020303" pitchFamily="18" charset="0"/>
              </a:rPr>
              <a:t>Ndoto</a:t>
            </a:r>
            <a:r>
              <a:rPr lang="de-AT" sz="2200" dirty="0">
                <a:latin typeface="Georgia" panose="02040502050405020303" pitchFamily="18" charset="0"/>
              </a:rPr>
              <a:t> ihren Schulabschluss</a:t>
            </a:r>
          </a:p>
        </p:txBody>
      </p:sp>
    </p:spTree>
    <p:extLst>
      <p:ext uri="{BB962C8B-B14F-4D97-AF65-F5344CB8AC3E}">
        <p14:creationId xmlns:p14="http://schemas.microsoft.com/office/powerpoint/2010/main" val="14928078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CEA7BC5F-9B4F-49E0-A0BB-C51BDE30F21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46746" y="1859524"/>
            <a:ext cx="4731963" cy="4323681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Frauen reden bei wichtigen Fragen mit</a:t>
            </a:r>
            <a:br>
              <a:rPr lang="de-AT" sz="2200" dirty="0">
                <a:latin typeface="Georgia" panose="02040502050405020303" pitchFamily="18" charset="0"/>
              </a:rPr>
            </a:br>
            <a:endParaRPr lang="de-AT" sz="2200" dirty="0"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In von PWC organisierten Frauenrechts-Foren </a:t>
            </a:r>
            <a:br>
              <a:rPr lang="de-AT" sz="2200" dirty="0">
                <a:latin typeface="Georgia" panose="02040502050405020303" pitchFamily="18" charset="0"/>
              </a:rPr>
            </a:br>
            <a:r>
              <a:rPr lang="de-AT" sz="22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Da geht es um Lösungen von Problemen wie z.B. Kinderheirat</a:t>
            </a:r>
          </a:p>
          <a:p>
            <a:pPr marL="0" indent="0" algn="r">
              <a:buNone/>
            </a:pPr>
            <a:endParaRPr lang="de-AT" sz="2400" dirty="0">
              <a:latin typeface="Georgia" panose="02040502050405020303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D96E0A8-43C8-4A7F-A8BE-51480937481F}"/>
              </a:ext>
            </a:extLst>
          </p:cNvPr>
          <p:cNvSpPr/>
          <p:nvPr/>
        </p:nvSpPr>
        <p:spPr>
          <a:xfrm>
            <a:off x="10223500" y="5768326"/>
            <a:ext cx="1968500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C69A67-939A-4A2D-9A55-59B2CD5C5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0"/>
          <a:stretch/>
        </p:blipFill>
        <p:spPr>
          <a:xfrm>
            <a:off x="1" y="0"/>
            <a:ext cx="6350466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3F4A69E-EDD4-4E41-B87A-D0A7D9780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032" y="6327126"/>
            <a:ext cx="2141774" cy="4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1065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C1FBC423-2397-4B7C-9910-0E54E0E823B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16701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8A09607-EED1-4DC5-A901-EB3E2D1FB0C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47073" y="2209042"/>
            <a:ext cx="5165571" cy="260959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Sternsingen fair-wandelt Leben zum Besseren</a:t>
            </a:r>
            <a:br>
              <a:rPr lang="de-AT" sz="2200" dirty="0">
                <a:latin typeface="Georgia" panose="02040502050405020303" pitchFamily="18" charset="0"/>
              </a:rPr>
            </a:br>
            <a:r>
              <a:rPr lang="de-AT" sz="22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In Tansania und vielen anderen Ländern</a:t>
            </a:r>
            <a:br>
              <a:rPr lang="de-AT" sz="2200" dirty="0">
                <a:latin typeface="Georgia" panose="02040502050405020303" pitchFamily="18" charset="0"/>
              </a:rPr>
            </a:br>
            <a:r>
              <a:rPr lang="de-AT" sz="22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Gemeinsam gegen Armut und Ausbeutung</a:t>
            </a:r>
          </a:p>
          <a:p>
            <a:pPr>
              <a:buFont typeface="Wingdings" panose="05000000000000000000" pitchFamily="2" charset="2"/>
              <a:buChar char="v"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9382884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808628" y="2767280"/>
            <a:ext cx="52873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Rund 500 Hilfsprojekte in Afrika, Asien und Lateinamerika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de-AT" sz="1000" dirty="0"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Besseres Leben für viele Menschen</a:t>
            </a:r>
          </a:p>
          <a:p>
            <a:endParaRPr lang="de-AT" sz="1000" dirty="0"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Zum Beispiel in Tansania</a:t>
            </a:r>
            <a:endParaRPr lang="de-AT" sz="2200" kern="0" dirty="0">
              <a:solidFill>
                <a:srgbClr val="000000"/>
              </a:solidFill>
              <a:latin typeface="Georgia" panose="02040502050405020303" pitchFamily="18" charset="0"/>
              <a:ea typeface="NimbusSanLCon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03E81E-413C-4516-BBEB-3DEBFDDEC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7176" y="861324"/>
            <a:ext cx="6866147" cy="51435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B02B98F-F4E3-4802-B2C1-102485BD5784}"/>
              </a:ext>
            </a:extLst>
          </p:cNvPr>
          <p:cNvSpPr/>
          <p:nvPr/>
        </p:nvSpPr>
        <p:spPr>
          <a:xfrm>
            <a:off x="808628" y="89748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sz="3600" b="1" kern="1050" dirty="0">
                <a:latin typeface="Georgia" panose="02040502050405020303" pitchFamily="18" charset="0"/>
              </a:rPr>
              <a:t>Sternsingen</a:t>
            </a:r>
          </a:p>
          <a:p>
            <a:r>
              <a:rPr lang="de-AT" sz="3600" b="1" kern="1050" dirty="0">
                <a:latin typeface="Georgia" panose="02040502050405020303" pitchFamily="18" charset="0"/>
              </a:rPr>
              <a:t>für eine gerechte Welt</a:t>
            </a:r>
          </a:p>
        </p:txBody>
      </p:sp>
    </p:spTree>
    <p:extLst>
      <p:ext uri="{BB962C8B-B14F-4D97-AF65-F5344CB8AC3E}">
        <p14:creationId xmlns:p14="http://schemas.microsoft.com/office/powerpoint/2010/main" val="347695118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EC8BB6C8-86AD-47F6-9FD8-4157EB6F4E0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b="7823"/>
          <a:stretch>
            <a:fillRect/>
          </a:stretch>
        </p:blipFill>
        <p:spPr>
          <a:xfrm>
            <a:off x="0" y="0"/>
            <a:ext cx="12195177" cy="6858000"/>
          </a:xfr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9D9B3BCE-021A-43C7-A85D-6E65EC56A0DE}"/>
              </a:ext>
            </a:extLst>
          </p:cNvPr>
          <p:cNvSpPr/>
          <p:nvPr/>
        </p:nvSpPr>
        <p:spPr>
          <a:xfrm>
            <a:off x="6096000" y="4893305"/>
            <a:ext cx="6096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de-AT" sz="2200" kern="1050" spc="10" dirty="0">
                <a:highlight>
                  <a:srgbClr val="F3F6FB"/>
                </a:highlight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Ihr Sternsinger*innen seid ein Geschenk!</a:t>
            </a:r>
          </a:p>
          <a:p>
            <a:pPr algn="ctr">
              <a:spcAft>
                <a:spcPts val="0"/>
              </a:spcAft>
            </a:pPr>
            <a:r>
              <a:rPr lang="de-AT" sz="2200" kern="1050" spc="10" dirty="0">
                <a:highlight>
                  <a:srgbClr val="F3F6FB"/>
                </a:highlight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Mit eurem Segen und euren Spenden</a:t>
            </a:r>
          </a:p>
          <a:p>
            <a:pPr algn="ctr">
              <a:spcAft>
                <a:spcPts val="0"/>
              </a:spcAft>
            </a:pPr>
            <a:r>
              <a:rPr lang="de-AT" sz="2200" kern="1050" spc="10" dirty="0">
                <a:highlight>
                  <a:srgbClr val="F3F6FB"/>
                </a:highlight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schenkt ihr Zukunft und Zuversicht.</a:t>
            </a:r>
          </a:p>
          <a:p>
            <a:pPr algn="ctr"/>
            <a:r>
              <a:rPr lang="de-AT" sz="2200" dirty="0">
                <a:highlight>
                  <a:srgbClr val="F3F6FB"/>
                </a:highlight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Danke für euren großartigen Einsatz!</a:t>
            </a:r>
            <a:endParaRPr lang="de-AT" sz="2200" dirty="0">
              <a:highlight>
                <a:srgbClr val="F3F6FB"/>
              </a:highlight>
              <a:latin typeface="Georgia" panose="02040502050405020303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DE99BEC-FAC7-400E-A485-790CCD721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3" y="6339855"/>
            <a:ext cx="2141774" cy="4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293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11A81B-447F-4539-82D5-BDED6A2FCFE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298108" y="883603"/>
            <a:ext cx="4774874" cy="2545397"/>
          </a:xfrm>
        </p:spPr>
        <p:txBody>
          <a:bodyPr>
            <a:noAutofit/>
          </a:bodyPr>
          <a:lstStyle/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Fast die Hälfte der Bevölkerung                             lebt in Armut</a:t>
            </a:r>
          </a:p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Ein Viertel ist unterernährt</a:t>
            </a:r>
          </a:p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Sauberes Trinkwasser &amp; ärztliche       Hilfe fehlen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A8111E6-EB38-45FC-912E-59B62A5B86E6}"/>
              </a:ext>
            </a:extLst>
          </p:cNvPr>
          <p:cNvSpPr/>
          <p:nvPr/>
        </p:nvSpPr>
        <p:spPr>
          <a:xfrm>
            <a:off x="9780814" y="5730619"/>
            <a:ext cx="2411186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92F48F-C909-472A-AAFC-DDFB54D17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7" r="7871" b="9972"/>
          <a:stretch/>
        </p:blipFill>
        <p:spPr>
          <a:xfrm>
            <a:off x="-1" y="0"/>
            <a:ext cx="6989497" cy="460389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898C146-403F-4B3D-83EE-91B3B6C34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4" y="3429000"/>
            <a:ext cx="3935458" cy="327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2019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8C5E42-F9E5-44D6-A6F2-54FBE165E8B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51670" y="2193203"/>
            <a:ext cx="5137607" cy="3190648"/>
          </a:xfrm>
        </p:spPr>
        <p:txBody>
          <a:bodyPr>
            <a:noAutofit/>
          </a:bodyPr>
          <a:lstStyle/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Die meisten Menschen leben von der           Landwirtschaft</a:t>
            </a:r>
          </a:p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Fehlendes Wissen über Anbaumethoden</a:t>
            </a:r>
          </a:p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Bewässerung ist kaum möglich</a:t>
            </a:r>
          </a:p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Die Erträge reichen kaum zum Leben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BE736F4C-A9A1-441E-A943-911D813058A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r="14812"/>
          <a:stretch>
            <a:fillRect/>
          </a:stretch>
        </p:blipFill>
        <p:spPr>
          <a:xfrm>
            <a:off x="5519956" y="0"/>
            <a:ext cx="6672044" cy="6858000"/>
          </a:xfrm>
        </p:spPr>
      </p:pic>
    </p:spTree>
    <p:extLst>
      <p:ext uri="{BB962C8B-B14F-4D97-AF65-F5344CB8AC3E}">
        <p14:creationId xmlns:p14="http://schemas.microsoft.com/office/powerpoint/2010/main" val="26277401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11A81B-447F-4539-82D5-BDED6A2FCFE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462158" y="2148458"/>
            <a:ext cx="3967988" cy="256108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de-AT" sz="2000" dirty="0">
                <a:latin typeface="Georgia" panose="02040502050405020303" pitchFamily="18" charset="0"/>
              </a:rPr>
              <a:t>Kinder leiden besonders unter Armut und Ausbeutung.</a:t>
            </a:r>
          </a:p>
          <a:p>
            <a:pPr marL="0" indent="0" algn="r">
              <a:buNone/>
            </a:pPr>
            <a:endParaRPr lang="de-DE" sz="2000" dirty="0">
              <a:latin typeface="Georgia" panose="02040502050405020303" pitchFamily="18" charset="0"/>
            </a:endParaRPr>
          </a:p>
          <a:p>
            <a:pPr marL="0" indent="0" algn="r">
              <a:buNone/>
            </a:pPr>
            <a:r>
              <a:rPr lang="de-AT" sz="2000" dirty="0">
                <a:latin typeface="Georgia" panose="02040502050405020303" pitchFamily="18" charset="0"/>
              </a:rPr>
              <a:t>Viele müssen arbeiten, statt zur Schule zu gehen, zum Beispiel in der Ziegelproduktion, auf Baustellen oder als Hausangestellte.</a:t>
            </a:r>
            <a:endParaRPr lang="de-AT" sz="20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5FBC600-9F5D-48F5-845B-BF3A31A6966C}"/>
              </a:ext>
            </a:extLst>
          </p:cNvPr>
          <p:cNvSpPr/>
          <p:nvPr/>
        </p:nvSpPr>
        <p:spPr>
          <a:xfrm>
            <a:off x="10223500" y="5730619"/>
            <a:ext cx="1968500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09354223-0562-436B-82F7-693581AE14B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3" r="12533"/>
          <a:stretch>
            <a:fillRect/>
          </a:stretch>
        </p:blipFill>
        <p:spPr>
          <a:xfrm>
            <a:off x="6185484" y="0"/>
            <a:ext cx="6009691" cy="6858000"/>
          </a:xfr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DC1F9C2A-E3B9-4C96-9556-D6B4F8ABA932}"/>
              </a:ext>
            </a:extLst>
          </p:cNvPr>
          <p:cNvSpPr/>
          <p:nvPr/>
        </p:nvSpPr>
        <p:spPr>
          <a:xfrm>
            <a:off x="240384" y="2705724"/>
            <a:ext cx="5766133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SzPct val="100000"/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  <a:sym typeface="Arial"/>
              </a:rPr>
              <a:t>Die Klimakrise bringt lange Dürrephasen</a:t>
            </a:r>
          </a:p>
          <a:p>
            <a:pPr marL="342900" indent="-342900">
              <a:spcAft>
                <a:spcPts val="1000"/>
              </a:spcAft>
              <a:buSzPct val="100000"/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  <a:sym typeface="Arial"/>
              </a:rPr>
              <a:t>Felder verdorren, Tiere finden kein Futter</a:t>
            </a:r>
          </a:p>
          <a:p>
            <a:pPr marL="342900" indent="-342900">
              <a:spcAft>
                <a:spcPts val="1000"/>
              </a:spcAft>
              <a:buSzPct val="100000"/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  <a:sym typeface="Arial"/>
              </a:rPr>
              <a:t>Geschwächte Pflanzen werden zur Beute von Schädlingen</a:t>
            </a:r>
          </a:p>
        </p:txBody>
      </p:sp>
    </p:spTree>
    <p:extLst>
      <p:ext uri="{BB962C8B-B14F-4D97-AF65-F5344CB8AC3E}">
        <p14:creationId xmlns:p14="http://schemas.microsoft.com/office/powerpoint/2010/main" val="20251393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278835" y="1388702"/>
            <a:ext cx="3901044" cy="4080595"/>
          </a:xfrm>
        </p:spPr>
        <p:txBody>
          <a:bodyPr>
            <a:noAutofit/>
          </a:bodyPr>
          <a:lstStyle/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Mangelernährung trifft besonders Kinder</a:t>
            </a:r>
          </a:p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Gesunde Entwicklung wird verhindert</a:t>
            </a:r>
          </a:p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Ohne gesunde Nahrung und medizinische Hilfe</a:t>
            </a:r>
          </a:p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Viele Kinder müssen arbeiten, statt die Schule abzuschließen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1F5C33FE-1566-4699-8BF2-301DEFAB99C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9" r="12809"/>
          <a:stretch>
            <a:fillRect/>
          </a:stretch>
        </p:blipFill>
        <p:spPr>
          <a:xfrm>
            <a:off x="4543425" y="0"/>
            <a:ext cx="7651750" cy="6858000"/>
          </a:xfrm>
        </p:spPr>
      </p:pic>
    </p:spTree>
    <p:extLst>
      <p:ext uri="{BB962C8B-B14F-4D97-AF65-F5344CB8AC3E}">
        <p14:creationId xmlns:p14="http://schemas.microsoft.com/office/powerpoint/2010/main" val="7237795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37F3ECD-9C55-416B-B160-9EE36F9FAB96}"/>
              </a:ext>
            </a:extLst>
          </p:cNvPr>
          <p:cNvSpPr/>
          <p:nvPr/>
        </p:nvSpPr>
        <p:spPr>
          <a:xfrm>
            <a:off x="8047614" y="1631649"/>
            <a:ext cx="3750359" cy="305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SzPct val="100000"/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  <a:sym typeface="Arial"/>
              </a:rPr>
              <a:t>Trinkwasser holen ist ein tägliches Risiko für Kinder und Frauen</a:t>
            </a:r>
          </a:p>
          <a:p>
            <a:pPr marL="342900" indent="-342900">
              <a:spcAft>
                <a:spcPts val="1000"/>
              </a:spcAft>
              <a:buSzPct val="100000"/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  <a:sym typeface="Arial"/>
              </a:rPr>
              <a:t>Weite Wege, schwere Lasten und Anstrengung bei Hitze</a:t>
            </a:r>
          </a:p>
          <a:p>
            <a:pPr marL="342900" indent="-342900">
              <a:spcAft>
                <a:spcPts val="1000"/>
              </a:spcAft>
              <a:buSzPct val="100000"/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  <a:sym typeface="Arial"/>
              </a:rPr>
              <a:t>Ständige Gefahr durch Schlangen und Raubtiere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D7223E0-DFD2-43A3-9E94-B5AB2A3B0FA5}"/>
              </a:ext>
            </a:extLst>
          </p:cNvPr>
          <p:cNvSpPr/>
          <p:nvPr/>
        </p:nvSpPr>
        <p:spPr>
          <a:xfrm>
            <a:off x="10223500" y="5730619"/>
            <a:ext cx="1968500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AA2F938-1123-404D-A12E-E315A9927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71381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F272518-A096-4A08-A7E9-597A2449A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902" y="6426351"/>
            <a:ext cx="1723569" cy="34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164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11A81B-447F-4539-82D5-BDED6A2FCFE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42308" y="1770499"/>
            <a:ext cx="4044486" cy="331700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endParaRPr lang="de-AT" sz="1900" dirty="0">
              <a:latin typeface="Georgia" panose="02040502050405020303" pitchFamily="18" charset="0"/>
            </a:endParaRPr>
          </a:p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Nationalparks werden für Tourismus und Großwildjagd ausgeweitet</a:t>
            </a:r>
          </a:p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Massai verlieren Weideflächen für ihre Tiere</a:t>
            </a:r>
          </a:p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Überleben als Hirten-</a:t>
            </a:r>
            <a:r>
              <a:rPr lang="de-AT" sz="2200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nomad</a:t>
            </a: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*innen ist bedroht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7CAE2AFF-C80A-4C2D-8132-50A7A3BA90A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r="14670"/>
          <a:stretch>
            <a:fillRect/>
          </a:stretch>
        </p:blipFill>
        <p:spPr>
          <a:xfrm>
            <a:off x="5734050" y="0"/>
            <a:ext cx="6461125" cy="6858000"/>
          </a:xfrm>
        </p:spPr>
      </p:pic>
    </p:spTree>
    <p:extLst>
      <p:ext uri="{BB962C8B-B14F-4D97-AF65-F5344CB8AC3E}">
        <p14:creationId xmlns:p14="http://schemas.microsoft.com/office/powerpoint/2010/main" val="42221483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4F5E94B-ABD5-B4D4-994C-A9D848B28EB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562680" y="1853256"/>
            <a:ext cx="3428999" cy="3750590"/>
          </a:xfrm>
        </p:spPr>
        <p:txBody>
          <a:bodyPr>
            <a:noAutofit/>
          </a:bodyPr>
          <a:lstStyle/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Human Life Defense Department (HLDD) </a:t>
            </a:r>
            <a:r>
              <a:rPr lang="en-US" sz="2200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ist</a:t>
            </a:r>
            <a:r>
              <a:rPr lang="en-US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unsere</a:t>
            </a:r>
            <a:r>
              <a:rPr lang="en-US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Partnerorganisation</a:t>
            </a:r>
            <a:endParaRPr lang="en-US" sz="2200" kern="12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Bauernfamilien werden tatkräftig unterstützt</a:t>
            </a:r>
          </a:p>
          <a:p>
            <a:pPr marL="342900" indent="-342900" defTabSz="914400"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Versorgung mit Nahrung wird gesichert </a:t>
            </a:r>
          </a:p>
          <a:p>
            <a:pPr algn="r">
              <a:buFont typeface="Wingdings" panose="05000000000000000000" pitchFamily="2" charset="2"/>
              <a:buChar char="v"/>
            </a:pPr>
            <a:endParaRPr lang="de-AT" sz="2000" dirty="0">
              <a:latin typeface="Georgia" panose="02040502050405020303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9CC68C-3F7E-4C61-8BE5-8E34E1594DBD}"/>
              </a:ext>
            </a:extLst>
          </p:cNvPr>
          <p:cNvSpPr/>
          <p:nvPr/>
        </p:nvSpPr>
        <p:spPr>
          <a:xfrm>
            <a:off x="9911443" y="5730619"/>
            <a:ext cx="2280557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0509F0A-CCA4-4F01-9B58-3806610AF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0518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138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Sternsingeraktion">
      <a:dk1>
        <a:srgbClr val="393A39"/>
      </a:dk1>
      <a:lt1>
        <a:srgbClr val="FFFFFF"/>
      </a:lt1>
      <a:dk2>
        <a:srgbClr val="D6A437"/>
      </a:dk2>
      <a:lt2>
        <a:srgbClr val="FFFFFF"/>
      </a:lt2>
      <a:accent1>
        <a:srgbClr val="70334C"/>
      </a:accent1>
      <a:accent2>
        <a:srgbClr val="009DA5"/>
      </a:accent2>
      <a:accent3>
        <a:srgbClr val="C51C51"/>
      </a:accent3>
      <a:accent4>
        <a:srgbClr val="1C4474"/>
      </a:accent4>
      <a:accent5>
        <a:srgbClr val="007882"/>
      </a:accent5>
      <a:accent6>
        <a:srgbClr val="646363"/>
      </a:accent6>
      <a:hlink>
        <a:srgbClr val="D6A437"/>
      </a:hlink>
      <a:folHlink>
        <a:srgbClr val="646363"/>
      </a:folHlink>
    </a:clrScheme>
    <a:fontScheme name="Benutzerdefiniert 10">
      <a:majorFont>
        <a:latin typeface="Marselis Serif OT"/>
        <a:ea typeface="Arial"/>
        <a:cs typeface="Arial"/>
      </a:majorFont>
      <a:minorFont>
        <a:latin typeface="Arial Narrow"/>
        <a:ea typeface="Arial"/>
        <a:cs typeface="Arial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äsentation2" id="{2DBEC37F-623C-4742-80A0-C04080430812}" vid="{EAA8F049-C446-4F24-AF31-E7408716203D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</Words>
  <Application>Microsoft Office PowerPoint</Application>
  <PresentationFormat>Breitbild</PresentationFormat>
  <Paragraphs>74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34" baseType="lpstr">
      <vt:lpstr>Abadi</vt:lpstr>
      <vt:lpstr>Arial</vt:lpstr>
      <vt:lpstr>Arial Narrow</vt:lpstr>
      <vt:lpstr>Arial Unicode MS</vt:lpstr>
      <vt:lpstr>Calibri</vt:lpstr>
      <vt:lpstr>Calibri Light</vt:lpstr>
      <vt:lpstr>Georgia</vt:lpstr>
      <vt:lpstr>Mangal</vt:lpstr>
      <vt:lpstr>NimbusSanLCon</vt:lpstr>
      <vt:lpstr>Permanent Marker</vt:lpstr>
      <vt:lpstr>Times New Roman</vt:lpstr>
      <vt:lpstr>Wingdings</vt:lpstr>
      <vt:lpstr>Office</vt:lpstr>
      <vt:lpstr>Default Theme</vt:lpstr>
      <vt:lpstr>Sternsingen 2026  Gemeinsam Gutes tun.  Nahrung sichern &amp; Frauen und Mädchen stärken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Laura Prusina</dc:creator>
  <cp:lastModifiedBy>Elmira Bilonoh</cp:lastModifiedBy>
  <cp:revision>77</cp:revision>
  <dcterms:created xsi:type="dcterms:W3CDTF">2024-07-11T13:22:46Z</dcterms:created>
  <dcterms:modified xsi:type="dcterms:W3CDTF">2025-08-13T08:54:16Z</dcterms:modified>
</cp:coreProperties>
</file>