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30" r:id="rId3"/>
    <p:sldId id="320" r:id="rId4"/>
    <p:sldId id="331" r:id="rId5"/>
    <p:sldId id="301" r:id="rId6"/>
    <p:sldId id="309" r:id="rId7"/>
    <p:sldId id="287" r:id="rId8"/>
    <p:sldId id="310" r:id="rId9"/>
    <p:sldId id="321" r:id="rId10"/>
    <p:sldId id="311" r:id="rId11"/>
    <p:sldId id="304" r:id="rId12"/>
    <p:sldId id="312" r:id="rId13"/>
    <p:sldId id="294" r:id="rId14"/>
    <p:sldId id="306" r:id="rId15"/>
    <p:sldId id="308" r:id="rId16"/>
    <p:sldId id="288" r:id="rId17"/>
    <p:sldId id="332" r:id="rId18"/>
    <p:sldId id="325" r:id="rId19"/>
    <p:sldId id="326" r:id="rId20"/>
    <p:sldId id="327" r:id="rId21"/>
    <p:sldId id="333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Herret" initials="CH" lastIdx="11" clrIdx="0">
    <p:extLst>
      <p:ext uri="{19B8F6BF-5375-455C-9EA6-DF929625EA0E}">
        <p15:presenceInfo xmlns:p15="http://schemas.microsoft.com/office/powerpoint/2012/main" userId="S-1-5-21-2783102432-1383533843-1537749594-11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6FB"/>
    <a:srgbClr val="EDF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AEA55-C053-4A69-908D-01378B43C842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0A99D-49F2-4C82-9790-DA9C0DDD165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10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9E6F0-D5D6-4540-A669-575DD251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8D75F9-23B2-4BE8-BA57-ED43149C4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D3F27A-A054-4886-9F8E-967EC7BE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1EAF34-DD72-46DC-AF1E-DF81B374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624B0A-892F-41B7-A395-BA5FFC46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367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8C595-458C-49FA-A707-4082C194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2E7CB4C-4284-4706-80CC-5017D14BC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1D608B-EFD3-4813-8DA1-108F1975A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8E521E-2F33-49BC-BD33-6A9C6891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4F2332-4643-4277-A732-6C9ACDA6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153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65511EC-C0C9-4500-A620-63877BE60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CEF4AD-C809-4237-A9D5-B0297FF10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4D974-2919-40D7-8439-04E1B998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301FCF-BA6D-4F11-A846-9BB871C7E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D4C381-E82C-4575-930E-313D044B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116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-6851" y="0"/>
            <a:ext cx="1219517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10124185" y="6072379"/>
            <a:ext cx="1886934" cy="58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72" rIns="22872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5</a:t>
            </a:r>
            <a:endParaRPr sz="1601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6851" y="3359751"/>
            <a:ext cx="4359729" cy="138499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60" tIns="22860" rIns="22860" bIns="22860" numCol="1" spcCol="38100" rtlCol="0" anchor="ctr">
            <a:spAutoFit/>
          </a:bodyPr>
          <a:lstStyle/>
          <a:p>
            <a:pPr marL="0" marR="0" indent="0" algn="l" defTabSz="228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badi" panose="020B0604020104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296542" y="283714"/>
            <a:ext cx="2968391" cy="606193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96542" y="4065818"/>
            <a:ext cx="3752944" cy="1779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3300" spc="15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2249166" y="6082352"/>
            <a:ext cx="3752945" cy="538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/>
              <a:t>Untertitel/Name/Organisation</a:t>
            </a:r>
          </a:p>
        </p:txBody>
      </p:sp>
    </p:spTree>
    <p:extLst>
      <p:ext uri="{BB962C8B-B14F-4D97-AF65-F5344CB8AC3E}">
        <p14:creationId xmlns:p14="http://schemas.microsoft.com/office/powerpoint/2010/main" val="28448764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chtige Punk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1" y="-1"/>
            <a:ext cx="6652177" cy="6858000"/>
          </a:xfrm>
          <a:custGeom>
            <a:avLst/>
            <a:gdLst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13304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8732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353" h="13716000">
                <a:moveTo>
                  <a:pt x="0" y="0"/>
                </a:moveTo>
                <a:lnTo>
                  <a:pt x="13304353" y="0"/>
                </a:lnTo>
                <a:lnTo>
                  <a:pt x="8732353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45719" rIns="91439" bIns="45719">
            <a:noAutofit/>
          </a:bodyPr>
          <a:lstStyle>
            <a:lvl1pPr marL="0" marR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92543" y="1721375"/>
            <a:ext cx="6892145" cy="4796606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dirty="0"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760295" y="1199897"/>
            <a:ext cx="5324392" cy="341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E28E6D-876C-309B-B3A7-6DD32368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686099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5177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>
                <a:solidFill>
                  <a:schemeClr val="tx2"/>
                </a:solidFill>
              </a:defRPr>
            </a:lvl1pPr>
          </a:lstStyle>
          <a:p>
            <a:pPr marL="0" marR="0" lvl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319766838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bseit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6105040" y="0"/>
            <a:ext cx="6090136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228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 Bild per Klick auf Symbol einfügen</a:t>
            </a:r>
          </a:p>
        </p:txBody>
      </p:sp>
      <p:sp>
        <p:nvSpPr>
          <p:cNvPr id="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08813" y="365130"/>
            <a:ext cx="5332323" cy="9048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9365" y="1886988"/>
            <a:ext cx="5331772" cy="4531274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dirty="0"/>
          </a:p>
        </p:txBody>
      </p:sp>
      <p:sp>
        <p:nvSpPr>
          <p:cNvPr id="7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09364" y="1270001"/>
            <a:ext cx="5331772" cy="341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510837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D5892-1871-AF39-4A4B-4FF5E2F6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570942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40AC7-DEE1-42AC-9916-E93641532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BADA18-FE06-487F-98B5-AE5E67A82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2E7EF6-34E8-4407-8ECD-C8C5C14C2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16F52D-412D-4FDB-AC9E-EA0408424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8C802A-BCE9-4CD2-9AC1-809D1524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440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8E53B-420A-49A2-AB7B-B61D2ACA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E9976A-D85E-4C6B-972E-A3979EF3E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A57D73-66CF-472F-A746-BB1E177C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795175-2A27-4FE0-A197-F1C44482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0882F1-50EB-4BC1-A6EC-BD349777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699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EFF28-237D-4D46-BBDC-F4CC9666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7D04E5-CC05-4015-9FBC-BDFF30D08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756B6C-3FF9-48A5-B075-36BE7BB06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4BDA7D-A1E1-46DB-A3CC-CD20146B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DE0A4F-72F0-4B90-87B3-59D71529A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B206A7-0485-4FED-83B9-7E91143D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310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F68B1-6DF1-4D92-929E-580B07A7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670783-3C37-4E92-9CAE-3E616BBF5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26BC9D-0BBC-455E-BC1D-F754A155C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0754D9F-0A0F-4280-85E6-25F8D39EA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DE4698-B165-45D8-9B04-1589BE96A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4DB07E-7A61-4BDF-AE93-EB2E25D7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9F7FB4D-0B00-4793-8635-ED49E753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D131C7B-68EC-4FBB-B149-BC258E8F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7139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3C62FD-87E7-4D9D-B940-79A464E5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13C434-EB79-48BF-A2C8-E6377421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60E29D-B859-4489-8861-5B2C8B48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D7230C-9FC0-49B6-9411-D3C4D133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864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809001-A4EB-4552-89F9-420AC6188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1E589D6-8E51-4F36-B1A8-F2B3BEC3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94DD7D-9A9F-4DFD-8797-521A0799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117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FE8CF-8BED-4089-8222-D4E62821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1797F4-83C8-4013-8935-2D6514207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ECE11B-D1A0-4CF9-9EEA-E5571B069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23D9D9-0C03-477B-82F3-A498A3E8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C279AD-457F-468B-8173-587BE876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82780D-8954-4681-AD5C-AC3939FB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1909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2F5AF4-F82C-4E56-B12C-5A9BC61C6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EBEF7F6-248D-4667-BBBF-B67C6AF441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CEAB5B4-E3F5-49A1-B075-D916DC39C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5A9CC8-E36F-4440-8D46-D9C5DAC9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980578-4F7D-49FA-A256-000E966A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E07190-667A-4A73-BFAB-71DACB5E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690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EBE5978-D112-43D8-B489-B13AF5EE8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FE1B03-463D-46C2-80EE-D571ECD76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C8F80B-B086-489D-8CFD-27AE13D5C8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1C717-E5CD-45F6-88B0-68B4914F756C}" type="datetimeFigureOut">
              <a:rPr lang="de-AT" smtClean="0"/>
              <a:t>13.08.2025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502862-5937-4A2F-89D3-F65013ED7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81CEE6-6BAB-4AF5-A222-A19AF4C84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F991D-105F-4E64-A7F7-617C2327C21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825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/>
          <p:nvPr/>
        </p:nvSpPr>
        <p:spPr>
          <a:xfrm>
            <a:off x="10089552" y="6134439"/>
            <a:ext cx="1886934" cy="58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72" rIns="22872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5</a:t>
            </a:r>
            <a:endParaRPr sz="1601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1601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grpSp>
        <p:nvGrpSpPr>
          <p:cNvPr id="6" name="Gruppieren 14"/>
          <p:cNvGrpSpPr/>
          <p:nvPr/>
        </p:nvGrpSpPr>
        <p:grpSpPr>
          <a:xfrm>
            <a:off x="215515" y="6204955"/>
            <a:ext cx="2399926" cy="490103"/>
            <a:chOff x="0" y="0"/>
            <a:chExt cx="4797351" cy="980204"/>
          </a:xfrm>
        </p:grpSpPr>
        <p:sp>
          <p:nvSpPr>
            <p:cNvPr id="3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4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  <p:sp>
          <p:nvSpPr>
            <p:cNvPr id="5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601" dirty="0">
                <a:latin typeface="Abadi" panose="020B0604020104020204" pitchFamily="34" charset="0"/>
              </a:endParaRPr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8813" y="264886"/>
            <a:ext cx="11193983" cy="79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508813" y="1612670"/>
            <a:ext cx="11193983" cy="473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85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ransition spd="med"/>
  <p:txStyles>
    <p:titleStyle>
      <a:lvl1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chemeClr val="accent1"/>
          </a:solidFill>
          <a:uFillTx/>
          <a:latin typeface="Georgia" panose="02040502050405020303" pitchFamily="18" charset="0"/>
          <a:ea typeface="+mn-ea"/>
          <a:cs typeface="+mn-cs"/>
          <a:sym typeface="Arial"/>
        </a:defRPr>
      </a:lvl1pPr>
      <a:lvl2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76223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1pPr>
      <a:lvl2pPr marL="543088" marR="0" indent="-85751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2pPr>
      <a:lvl3pPr marL="1012675" marR="0" indent="-98001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3pPr>
      <a:lvl4pPr marL="1486346" marR="0" indent="-114334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4pPr>
      <a:lvl5pPr marL="1943683" marR="0" indent="-114334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Abadi" panose="020B0604020104020204" pitchFamily="34" charset="0"/>
          <a:ea typeface="+mn-ea"/>
          <a:cs typeface="+mn-cs"/>
          <a:sym typeface="Arial"/>
        </a:defRPr>
      </a:lvl5pPr>
      <a:lvl6pPr marL="2362908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820245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277582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3734920" marR="0" indent="-762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6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337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674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2011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9348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686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4023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1360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8697" algn="l" defTabSz="22871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47763-0F78-4172-B438-F2EA44A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52" y="996611"/>
            <a:ext cx="3932237" cy="4636580"/>
          </a:xfrm>
        </p:spPr>
        <p:txBody>
          <a:bodyPr>
            <a:normAutofit fontScale="90000"/>
          </a:bodyPr>
          <a:lstStyle/>
          <a:p>
            <a:r>
              <a:rPr lang="de-AT" b="1" kern="1050" dirty="0">
                <a:latin typeface="Georgia" panose="02040502050405020303" pitchFamily="18" charset="0"/>
              </a:rPr>
              <a:t>Sternsingen 2026</a:t>
            </a:r>
            <a:br>
              <a:rPr lang="de-AT" kern="1050" dirty="0">
                <a:latin typeface="Georgia" panose="02040502050405020303" pitchFamily="18" charset="0"/>
              </a:rPr>
            </a:br>
            <a:br>
              <a:rPr lang="de-AT" kern="1050" dirty="0">
                <a:latin typeface="Georgia" panose="02040502050405020303" pitchFamily="18" charset="0"/>
              </a:rPr>
            </a:br>
            <a:r>
              <a:rPr lang="de-AT" kern="1050" dirty="0">
                <a:latin typeface="Georgia" panose="02040502050405020303" pitchFamily="18" charset="0"/>
              </a:rPr>
              <a:t>Gemeinsam Gutes tun.</a:t>
            </a:r>
            <a:br>
              <a:rPr lang="de-AT" kern="1050" dirty="0">
                <a:latin typeface="Georgia" panose="02040502050405020303" pitchFamily="18" charset="0"/>
              </a:rPr>
            </a:br>
            <a:br>
              <a:rPr lang="de-AT" kern="1050" dirty="0">
                <a:latin typeface="Georgia" panose="02040502050405020303" pitchFamily="18" charset="0"/>
              </a:rPr>
            </a:br>
            <a:r>
              <a:rPr lang="de-AT" kern="1050" dirty="0">
                <a:latin typeface="Georgia" panose="02040502050405020303" pitchFamily="18" charset="0"/>
              </a:rPr>
              <a:t>Nahrung sichern &amp;</a:t>
            </a:r>
            <a:br>
              <a:rPr lang="de-AT" kern="1050" dirty="0">
                <a:latin typeface="Georgia" panose="02040502050405020303" pitchFamily="18" charset="0"/>
              </a:rPr>
            </a:br>
            <a:r>
              <a:rPr lang="de-AT" kern="1050" dirty="0">
                <a:latin typeface="Georgia" panose="02040502050405020303" pitchFamily="18" charset="0"/>
              </a:rPr>
              <a:t>Frauen und Mädchen stärken</a:t>
            </a:r>
            <a:br>
              <a:rPr lang="de-AT" kern="1050" dirty="0">
                <a:latin typeface="Georgia" panose="02040502050405020303" pitchFamily="18" charset="0"/>
              </a:rPr>
            </a:br>
            <a:br>
              <a:rPr lang="de-AT" kern="1050" dirty="0">
                <a:latin typeface="NimbusSanLCon" pitchFamily="2" charset="0"/>
              </a:rPr>
            </a:br>
            <a:br>
              <a:rPr lang="de-AT" kern="1050" dirty="0">
                <a:latin typeface="NimbusSanLCon" pitchFamily="2" charset="0"/>
              </a:rPr>
            </a:b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544712-2A47-4BBF-9832-570A32323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57" y="6182868"/>
            <a:ext cx="2412497" cy="48615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D5B32A0-BCB5-410F-8697-DFF3B3472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DA4304B-6151-471C-97B4-2AFA10F8CC82}"/>
              </a:ext>
            </a:extLst>
          </p:cNvPr>
          <p:cNvSpPr txBox="1">
            <a:spLocks/>
          </p:cNvSpPr>
          <p:nvPr/>
        </p:nvSpPr>
        <p:spPr>
          <a:xfrm>
            <a:off x="241708" y="1489169"/>
            <a:ext cx="3527976" cy="3644893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</p:spPr>
        <p:txBody>
          <a:bodyPr/>
          <a:lstStyle>
            <a:lvl1pPr marL="152445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86175" marR="0" indent="-1715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025350" marR="0" indent="-196001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972691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887365" marR="0" indent="-228668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4725816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5640490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6555164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7469839" marR="0" indent="-152445" algn="l" defTabSz="45742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201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dirty="0">
                <a:solidFill>
                  <a:schemeClr val="tx1"/>
                </a:solidFill>
                <a:latin typeface="Georgia" panose="02040502050405020303" pitchFamily="18" charset="0"/>
              </a:rPr>
              <a:t>HLDD macht Kurse für bessere Landwirtschaft</a:t>
            </a:r>
            <a:br>
              <a:rPr lang="de-AT" sz="2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dirty="0">
                <a:solidFill>
                  <a:schemeClr val="tx1"/>
                </a:solidFill>
                <a:latin typeface="Georgia" panose="02040502050405020303" pitchFamily="18" charset="0"/>
              </a:rPr>
              <a:t>Die Menschen lernen, wie Pflanzen mit wenig Wasser wachsen</a:t>
            </a:r>
            <a:br>
              <a:rPr lang="de-AT" sz="2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dirty="0">
                <a:solidFill>
                  <a:schemeClr val="tx1"/>
                </a:solidFill>
                <a:latin typeface="Georgia" panose="02040502050405020303" pitchFamily="18" charset="0"/>
              </a:rPr>
              <a:t>  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dirty="0">
                <a:solidFill>
                  <a:schemeClr val="tx1"/>
                </a:solidFill>
                <a:latin typeface="Georgia" panose="02040502050405020303" pitchFamily="18" charset="0"/>
              </a:rPr>
              <a:t>Stella und Philemon können so ihre Familie versorgen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34AC3E-F841-4232-B0B7-3CD3CFBC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99" y="-2847"/>
            <a:ext cx="8147901" cy="68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10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A245C4-F17B-4433-B692-88B49C4B232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27447" y="2095283"/>
            <a:ext cx="4487268" cy="2667434"/>
          </a:xfrm>
        </p:spPr>
        <p:txBody>
          <a:bodyPr>
            <a:noAutofit/>
          </a:bodyPr>
          <a:lstStyle/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Agnes und </a:t>
            </a:r>
            <a:r>
              <a:rPr lang="de-AT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Frola</a:t>
            </a: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 kochen mit besonderen Öfen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Sie brauchen viel weniger Holz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Das schützt die Bäume und es gibt weniger Rauch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9196556-C6DD-4BD2-93F6-F5F44D5A77AC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A9A326-A405-4901-AA87-D8E3DF219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0986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597E957-E88E-45D0-9FEA-584DEEC1F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72" y="6376995"/>
            <a:ext cx="1968500" cy="39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728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D3574452-66E1-44A8-9440-6200E403ADC1}"/>
              </a:ext>
            </a:extLst>
          </p:cNvPr>
          <p:cNvSpPr/>
          <p:nvPr/>
        </p:nvSpPr>
        <p:spPr>
          <a:xfrm>
            <a:off x="882524" y="1905506"/>
            <a:ext cx="469814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Die Familien pflanzen Gemüse und Obst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Sie kochen gesunde Mahlzeiten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So bleiben </a:t>
            </a:r>
            <a:r>
              <a:rPr lang="de-AT" sz="2400" dirty="0" err="1">
                <a:latin typeface="Georgia" panose="02040502050405020303" pitchFamily="18" charset="0"/>
              </a:rPr>
              <a:t>Laurensia</a:t>
            </a:r>
            <a:r>
              <a:rPr lang="de-AT" sz="2400" dirty="0">
                <a:latin typeface="Georgia" panose="02040502050405020303" pitchFamily="18" charset="0"/>
              </a:rPr>
              <a:t> and </a:t>
            </a:r>
            <a:r>
              <a:rPr lang="de-AT" sz="2400" dirty="0" err="1">
                <a:latin typeface="Georgia" panose="02040502050405020303" pitchFamily="18" charset="0"/>
              </a:rPr>
              <a:t>Graciana</a:t>
            </a:r>
            <a:r>
              <a:rPr lang="de-AT" sz="2400" dirty="0">
                <a:latin typeface="Georgia" panose="02040502050405020303" pitchFamily="18" charset="0"/>
              </a:rPr>
              <a:t> gesund</a:t>
            </a:r>
            <a:endParaRPr lang="de-AT" sz="2000" kern="100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  <a:ea typeface="Arial Unicode MS"/>
              <a:cs typeface="Mangal" panose="02040503050203030202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EF7FBE-41E2-4388-9AFB-F035B3C46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01" y="0"/>
            <a:ext cx="526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637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EA7BC5F-9B4F-49E0-A0BB-C51BDE30F21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0" y="2134612"/>
            <a:ext cx="4194635" cy="2876424"/>
          </a:xfrm>
        </p:spPr>
        <p:txBody>
          <a:bodyPr>
            <a:normAutofit/>
          </a:bodyPr>
          <a:lstStyle/>
          <a:p>
            <a:pPr marL="342900" indent="-342900" defTabSz="9144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de-AT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Domician</a:t>
            </a: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 verkauft Bananen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marL="342900" indent="-342900" defTabSz="9144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Mit dem Geld kauft er Kleidung, Medizin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und bezahlt die Schule für seine Kinder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D96E0A8-43C8-4A7F-A8BE-51480937481F}"/>
              </a:ext>
            </a:extLst>
          </p:cNvPr>
          <p:cNvSpPr/>
          <p:nvPr/>
        </p:nvSpPr>
        <p:spPr>
          <a:xfrm>
            <a:off x="10223500" y="547054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F8E565-7493-448D-8341-74EA05ED8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6206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046252-6E5A-4983-AF6A-5B688299C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20" y="6263291"/>
            <a:ext cx="2141774" cy="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1898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F9FCF94-0C45-4D1E-93DA-FAD76D1D6358}"/>
              </a:ext>
            </a:extLst>
          </p:cNvPr>
          <p:cNvSpPr/>
          <p:nvPr/>
        </p:nvSpPr>
        <p:spPr>
          <a:xfrm>
            <a:off x="215403" y="2080746"/>
            <a:ext cx="423404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Unsere Freund*innen von PWC helfen den Massai-Frauen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Die Frauen lernen, für ihre Rechte einzutreten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2400" dirty="0">
                <a:latin typeface="Georgia" panose="02040502050405020303" pitchFamily="18" charset="0"/>
              </a:rPr>
              <a:t>und eigenes Geld zu verdienen</a:t>
            </a:r>
            <a:endParaRPr lang="de-AT" sz="2200" dirty="0">
              <a:latin typeface="Georgia" panose="02040502050405020303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26364A-C789-48BD-9B1D-6677077A1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720" y="0"/>
            <a:ext cx="7648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16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7517150" y="2255857"/>
            <a:ext cx="3984637" cy="234628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de-AT" sz="2000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Puspa</a:t>
            </a:r>
            <a:r>
              <a:rPr lang="de-AT" sz="2000" dirty="0">
                <a:latin typeface="Georgia" panose="02040502050405020303" pitchFamily="18" charset="0"/>
              </a:rPr>
              <a:t> entwickelte mit Hilfe unserer Projektpartner*innen </a:t>
            </a: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eine Geschäftsidee. </a:t>
            </a:r>
          </a:p>
          <a:p>
            <a:pPr marL="0" indent="0" algn="r">
              <a:buNone/>
            </a:pPr>
            <a:endParaRPr lang="de-AT" sz="20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Jetzt stellt sie Putzmittel her, </a:t>
            </a: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die sie an kleine Geschäfte und Privatpersonen verkauft.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6D4EA0F-F569-46CD-A2C4-590CA3B75679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195E58-0693-4D95-9B27-00630F43C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961" y="6141438"/>
            <a:ext cx="1856507" cy="626394"/>
          </a:xfrm>
          <a:prstGeom prst="rect">
            <a:avLst/>
          </a:prstGeom>
        </p:spPr>
      </p:pic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2996535A-242A-41E3-8EBD-C55422B0942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>
            <a:fillRect/>
          </a:stretch>
        </p:blipFill>
        <p:spPr>
          <a:xfrm>
            <a:off x="6096000" y="0"/>
            <a:ext cx="6090136" cy="6867781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2BEEB35-74EC-4045-B24C-E7C30F6E6565}"/>
              </a:ext>
            </a:extLst>
          </p:cNvPr>
          <p:cNvSpPr/>
          <p:nvPr/>
        </p:nvSpPr>
        <p:spPr>
          <a:xfrm>
            <a:off x="411337" y="2382559"/>
            <a:ext cx="510861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Frauen gründen Spargruppen.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2400" dirty="0">
                <a:latin typeface="Georgia" panose="02040502050405020303" pitchFamily="18" charset="0"/>
              </a:rPr>
              <a:t>Sie leihen sich gegenseitig Geld</a:t>
            </a:r>
          </a:p>
          <a:p>
            <a:pPr>
              <a:spcAft>
                <a:spcPts val="0"/>
              </a:spcAft>
            </a:pP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Damit können sie kleine Geschäfte starten und für ihre Familien sorgen</a:t>
            </a:r>
            <a:endParaRPr lang="de-AT" sz="2200" kern="1050" spc="10" dirty="0">
              <a:effectLst/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182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EA7BC5F-9B4F-49E0-A0BB-C51BDE30F21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618170" y="1849386"/>
            <a:ext cx="4194635" cy="287642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800" dirty="0" err="1">
                <a:latin typeface="Georgia" panose="02040502050405020303" pitchFamily="18" charset="0"/>
              </a:rPr>
              <a:t>Kanasa</a:t>
            </a:r>
            <a:r>
              <a:rPr lang="de-AT" sz="2800" dirty="0">
                <a:latin typeface="Georgia" panose="02040502050405020303" pitchFamily="18" charset="0"/>
              </a:rPr>
              <a:t> ist stolz auf ihren Schmuck</a:t>
            </a:r>
            <a:br>
              <a:rPr lang="de-AT" sz="2800" dirty="0">
                <a:latin typeface="Georgia" panose="02040502050405020303" pitchFamily="18" charset="0"/>
              </a:rPr>
            </a:br>
            <a:r>
              <a:rPr lang="de-AT" sz="105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800" dirty="0">
                <a:latin typeface="Georgia" panose="02040502050405020303" pitchFamily="18" charset="0"/>
              </a:rPr>
              <a:t>Sie verkauft ihn und verdient Geld für ihre Familie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D96E0A8-43C8-4A7F-A8BE-51480937481F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046252-6E5A-4983-AF6A-5B688299C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366" y="6342077"/>
            <a:ext cx="2141774" cy="431602"/>
          </a:xfrm>
          <a:prstGeom prst="rect">
            <a:avLst/>
          </a:prstGeom>
        </p:spPr>
      </p:pic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02FC37E8-30D9-4981-9379-E08CF47D2C1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 b="12457"/>
          <a:stretch>
            <a:fillRect/>
          </a:stretch>
        </p:blipFill>
        <p:spPr>
          <a:xfrm>
            <a:off x="6350" y="0"/>
            <a:ext cx="6089650" cy="6858000"/>
          </a:xfrm>
        </p:spPr>
      </p:pic>
    </p:spTree>
    <p:extLst>
      <p:ext uri="{BB962C8B-B14F-4D97-AF65-F5344CB8AC3E}">
        <p14:creationId xmlns:p14="http://schemas.microsoft.com/office/powerpoint/2010/main" val="102356920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E7AB7E4-0B18-4D9B-A574-3FA4AE2499C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r="20401"/>
          <a:stretch>
            <a:fillRect/>
          </a:stretch>
        </p:blipFill>
        <p:spPr/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3861C2F-0A34-41A9-A2DA-3C1A423A2D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90511" y="2421145"/>
            <a:ext cx="5331772" cy="2015709"/>
          </a:xfrm>
        </p:spPr>
        <p:txBody>
          <a:bodyPr>
            <a:normAutofit fontScale="92500"/>
          </a:bodyPr>
          <a:lstStyle/>
          <a:p>
            <a:pPr marL="342900" indent="-342900" defTabSz="9144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Bildung macht stark- Lebenschancen auch für Mädchen!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100" kern="12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marL="342900" indent="-342900" defTabSz="9144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Dank PWC und tollen Lehrer*innen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kann </a:t>
            </a:r>
            <a:r>
              <a:rPr lang="de-AT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Ndoto</a:t>
            </a: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 jetzt die Schule abschließen</a:t>
            </a:r>
          </a:p>
        </p:txBody>
      </p:sp>
    </p:spTree>
    <p:extLst>
      <p:ext uri="{BB962C8B-B14F-4D97-AF65-F5344CB8AC3E}">
        <p14:creationId xmlns:p14="http://schemas.microsoft.com/office/powerpoint/2010/main" val="35155236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7AA8F0-1F4E-473F-8CA6-673DB021854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61154" y="1981428"/>
            <a:ext cx="4383146" cy="3448818"/>
          </a:xfrm>
        </p:spPr>
        <p:txBody>
          <a:bodyPr/>
          <a:lstStyle/>
          <a:p>
            <a:pPr marL="342900" indent="-342900" defTabSz="9144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  <a:t>Frauen reden bei wichtigen Themen mit</a:t>
            </a:r>
            <a:b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  </a:t>
            </a:r>
          </a:p>
          <a:p>
            <a:pPr marL="342900" indent="-342900" defTabSz="9144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  <a:t>In Treffen von PWC sprechen sie über Probleme,</a:t>
            </a:r>
            <a:b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  <a:t>zum Beispiel Kinderheirat, und suchen Lösungen</a:t>
            </a:r>
          </a:p>
          <a:p>
            <a:pPr>
              <a:buFont typeface="Wingdings" panose="05000000000000000000" pitchFamily="2" charset="2"/>
              <a:buChar char="v"/>
            </a:pP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33A2D97-18C8-40BF-9936-66F36FE51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"/>
          <a:stretch/>
        </p:blipFill>
        <p:spPr>
          <a:xfrm>
            <a:off x="4839093" y="0"/>
            <a:ext cx="7352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374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C1FBC423-2397-4B7C-9910-0E54E0E823B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>
            <a:fillRect/>
          </a:stretch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A09607-EED1-4DC5-A901-EB3E2D1FB0C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09365" y="2273487"/>
            <a:ext cx="5165571" cy="2175965"/>
          </a:xfrm>
        </p:spPr>
        <p:txBody>
          <a:bodyPr>
            <a:normAutofit/>
          </a:bodyPr>
          <a:lstStyle/>
          <a:p>
            <a:pPr marL="342900" indent="-342900" defTabSz="9144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  <a:t>Die Sternsinger*innen helfen, Leben zu verändern</a:t>
            </a:r>
            <a:b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marL="342900" indent="-342900" defTabSz="9144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  <a:t>In Tansania und anderen Ländern.</a:t>
            </a:r>
            <a:b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2000" kern="1200" dirty="0">
                <a:solidFill>
                  <a:schemeClr val="tx1"/>
                </a:solidFill>
                <a:latin typeface="Georgia" panose="02040502050405020303" pitchFamily="18" charset="0"/>
              </a:rPr>
              <a:t>Gemeinsam gegen Armut und Ungerechtigkeit</a:t>
            </a:r>
          </a:p>
        </p:txBody>
      </p:sp>
    </p:spTree>
    <p:extLst>
      <p:ext uri="{BB962C8B-B14F-4D97-AF65-F5344CB8AC3E}">
        <p14:creationId xmlns:p14="http://schemas.microsoft.com/office/powerpoint/2010/main" val="429382884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808628" y="2490443"/>
            <a:ext cx="45363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Rund 500 Hilfsprojekte in Afrika, Asien und Lateinamerika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Besseres Leben für viele Menschen</a:t>
            </a:r>
            <a:br>
              <a:rPr lang="de-AT" sz="22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200" dirty="0">
                <a:latin typeface="Georgia" panose="02040502050405020303" pitchFamily="18" charset="0"/>
              </a:rPr>
              <a:t>Zum Beispiel in Tansania</a:t>
            </a:r>
            <a:endParaRPr lang="de-AT" sz="2200" kern="0" dirty="0">
              <a:solidFill>
                <a:srgbClr val="000000"/>
              </a:solidFill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03E81E-413C-4516-BBEB-3DEBFDDEC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7176" y="861324"/>
            <a:ext cx="6866147" cy="51435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B02B98F-F4E3-4802-B2C1-102485BD5784}"/>
              </a:ext>
            </a:extLst>
          </p:cNvPr>
          <p:cNvSpPr/>
          <p:nvPr/>
        </p:nvSpPr>
        <p:spPr>
          <a:xfrm>
            <a:off x="808628" y="8974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sz="3200" b="1" kern="1050" dirty="0">
                <a:latin typeface="Georgia" panose="02040502050405020303" pitchFamily="18" charset="0"/>
              </a:rPr>
              <a:t>Sternsingen</a:t>
            </a:r>
          </a:p>
          <a:p>
            <a:r>
              <a:rPr lang="de-AT" sz="3200" b="1" kern="1050" dirty="0">
                <a:latin typeface="Georgia" panose="02040502050405020303" pitchFamily="18" charset="0"/>
              </a:rPr>
              <a:t>für eine gerechte Welt</a:t>
            </a:r>
          </a:p>
        </p:txBody>
      </p:sp>
    </p:spTree>
    <p:extLst>
      <p:ext uri="{BB962C8B-B14F-4D97-AF65-F5344CB8AC3E}">
        <p14:creationId xmlns:p14="http://schemas.microsoft.com/office/powerpoint/2010/main" val="34769511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BD60B18E-4271-4742-B841-CDB2DDCBC64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b="7823"/>
          <a:stretch>
            <a:fillRect/>
          </a:stretch>
        </p:blipFill>
        <p:spPr>
          <a:xfrm>
            <a:off x="-3177" y="0"/>
            <a:ext cx="12195177" cy="6858000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D9B3BCE-021A-43C7-A85D-6E65EC56A0DE}"/>
              </a:ext>
            </a:extLst>
          </p:cNvPr>
          <p:cNvSpPr/>
          <p:nvPr/>
        </p:nvSpPr>
        <p:spPr>
          <a:xfrm>
            <a:off x="5959267" y="4885790"/>
            <a:ext cx="609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AT" sz="2200" kern="1050" spc="1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Ihr Sternsinger*innen seid ein Geschenk!</a:t>
            </a:r>
          </a:p>
          <a:p>
            <a:pPr algn="ctr">
              <a:spcAft>
                <a:spcPts val="0"/>
              </a:spcAft>
            </a:pPr>
            <a:r>
              <a:rPr lang="de-AT" sz="2200" kern="1050" spc="1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Mit eurem Segen und euren Spenden</a:t>
            </a:r>
          </a:p>
          <a:p>
            <a:pPr algn="ctr">
              <a:spcAft>
                <a:spcPts val="0"/>
              </a:spcAft>
            </a:pPr>
            <a:r>
              <a:rPr lang="de-AT" sz="2200" kern="1050" spc="1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schenkt ihr Zukunft und Zuversicht.</a:t>
            </a:r>
          </a:p>
          <a:p>
            <a:pPr algn="ctr"/>
            <a:r>
              <a:rPr lang="de-AT" sz="2200" dirty="0">
                <a:highlight>
                  <a:srgbClr val="F3F6FB"/>
                </a:highlight>
                <a:latin typeface="Georgia" panose="02040502050405020303" pitchFamily="18" charset="0"/>
                <a:ea typeface="NimbusSanLCon" pitchFamily="2" charset="0"/>
                <a:cs typeface="Times New Roman" panose="02020603050405020304" pitchFamily="18" charset="0"/>
              </a:rPr>
              <a:t>Danke für euren großartigen Einsatz!</a:t>
            </a:r>
            <a:endParaRPr lang="de-AT" sz="2200" dirty="0">
              <a:highlight>
                <a:srgbClr val="F3F6FB"/>
              </a:highlight>
              <a:latin typeface="Georgia" panose="02040502050405020303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65CAE3-6E16-4805-A673-103B21046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3" y="6332340"/>
            <a:ext cx="2141774" cy="4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789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354423" y="1552088"/>
            <a:ext cx="4584336" cy="2113677"/>
          </a:xfrm>
        </p:spPr>
        <p:txBody>
          <a:bodyPr>
            <a:noAutofit/>
          </a:bodyPr>
          <a:lstStyle/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In Tansania sind viele Menschen arm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Einige haben nicht genug zu essen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Sauberes Wasser und Hilfe von </a:t>
            </a:r>
            <a:r>
              <a:rPr lang="de-AT" sz="2200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Ärzt</a:t>
            </a: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*innen fehlen oft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A8111E6-EB38-45FC-912E-59B62A5B86E6}"/>
              </a:ext>
            </a:extLst>
          </p:cNvPr>
          <p:cNvSpPr/>
          <p:nvPr/>
        </p:nvSpPr>
        <p:spPr>
          <a:xfrm>
            <a:off x="9780814" y="5722258"/>
            <a:ext cx="2411186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92F48F-C909-472A-AAFC-DDFB54D17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r="7871" b="9972"/>
          <a:stretch/>
        </p:blipFill>
        <p:spPr>
          <a:xfrm>
            <a:off x="0" y="0"/>
            <a:ext cx="6989497" cy="460389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98C146-403F-4B3D-83EE-91B3B6C34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55" y="3429000"/>
            <a:ext cx="3290004" cy="329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201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8C5E42-F9E5-44D6-A6F2-54FBE165E8B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45726" y="1784389"/>
            <a:ext cx="4763601" cy="3510015"/>
          </a:xfrm>
        </p:spPr>
        <p:txBody>
          <a:bodyPr>
            <a:noAutofit/>
          </a:bodyPr>
          <a:lstStyle/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Die meisten Menschen arbeiten auf Feldern. Aber sie wissen oft nicht, wie man gut pflanzt</a:t>
            </a:r>
          </a:p>
          <a:p>
            <a:pPr marL="0" indent="0" defTabSz="914400">
              <a:buNone/>
            </a:pP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Es gibt kaum Wasser für die Pflanzen, deshalb reicht die Ernte oft nicht zum Leben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E736F4C-A9A1-441E-A943-911D813058A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2" r="14812"/>
          <a:stretch>
            <a:fillRect/>
          </a:stretch>
        </p:blipFill>
        <p:spPr>
          <a:xfrm>
            <a:off x="5419725" y="0"/>
            <a:ext cx="6772275" cy="6858000"/>
          </a:xfrm>
        </p:spPr>
      </p:pic>
    </p:spTree>
    <p:extLst>
      <p:ext uri="{BB962C8B-B14F-4D97-AF65-F5344CB8AC3E}">
        <p14:creationId xmlns:p14="http://schemas.microsoft.com/office/powerpoint/2010/main" val="26277401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462158" y="2148458"/>
            <a:ext cx="3967988" cy="256108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Kinder leiden besonders unter Armut und Ausbeutung.</a:t>
            </a:r>
          </a:p>
          <a:p>
            <a:pPr marL="0" indent="0" algn="r">
              <a:buNone/>
            </a:pPr>
            <a:endParaRPr lang="de-DE" sz="2000" dirty="0"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de-AT" sz="2000" dirty="0">
                <a:latin typeface="Georgia" panose="02040502050405020303" pitchFamily="18" charset="0"/>
              </a:rPr>
              <a:t>Viele müssen arbeiten, statt zur Schule zu gehen, zum Beispiel in der Ziegelproduktion, auf Baustellen oder als Hausangestellte.</a:t>
            </a:r>
            <a:endParaRPr lang="de-AT" sz="20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5FBC600-9F5D-48F5-845B-BF3A31A6966C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9354223-0562-436B-82F7-693581AE14B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3" r="12533"/>
          <a:stretch>
            <a:fillRect/>
          </a:stretch>
        </p:blipFill>
        <p:spPr/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C1F9C2A-E3B9-4C96-9556-D6B4F8ABA932}"/>
              </a:ext>
            </a:extLst>
          </p:cNvPr>
          <p:cNvSpPr/>
          <p:nvPr/>
        </p:nvSpPr>
        <p:spPr>
          <a:xfrm>
            <a:off x="174396" y="2274838"/>
            <a:ext cx="567022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Durch den Klimawandel gibt es lange Trockenzeiten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Die Felder verdorren, die Tiere finden nichts zu fressen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Kleine Pflanzen werden von Schädlingen gefressen</a:t>
            </a:r>
            <a:endParaRPr lang="de-AT" sz="2200" kern="105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393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1"/>
          </p:nvPr>
        </p:nvSpPr>
        <p:spPr>
          <a:xfrm>
            <a:off x="335396" y="1845638"/>
            <a:ext cx="3639704" cy="3546494"/>
          </a:xfrm>
        </p:spPr>
        <p:txBody>
          <a:bodyPr>
            <a:noAutofit/>
          </a:bodyPr>
          <a:lstStyle/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Vor allem Kinder haben zu wenig zu essen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Sie können sich nicht gesund entwickeln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Viele müssen arbeiten und können nicht zur Schule gehen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F5C33FE-1566-4699-8BF2-301DEFAB99CB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12809"/>
          <a:stretch>
            <a:fillRect/>
          </a:stretch>
        </p:blipFill>
        <p:spPr>
          <a:xfrm>
            <a:off x="4543425" y="0"/>
            <a:ext cx="7651750" cy="6858000"/>
          </a:xfrm>
        </p:spPr>
      </p:pic>
    </p:spTree>
    <p:extLst>
      <p:ext uri="{BB962C8B-B14F-4D97-AF65-F5344CB8AC3E}">
        <p14:creationId xmlns:p14="http://schemas.microsoft.com/office/powerpoint/2010/main" val="7237795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37F3ECD-9C55-416B-B160-9EE36F9FAB96}"/>
              </a:ext>
            </a:extLst>
          </p:cNvPr>
          <p:cNvSpPr/>
          <p:nvPr/>
        </p:nvSpPr>
        <p:spPr>
          <a:xfrm>
            <a:off x="8074147" y="1778802"/>
            <a:ext cx="375035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Kinder und Frauen müssen jeden Tag Wasser holen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Sie laufen lange Wege mit schweren Kanistern</a:t>
            </a:r>
            <a:br>
              <a:rPr lang="de-AT" sz="2400" dirty="0">
                <a:latin typeface="Georgia" panose="02040502050405020303" pitchFamily="18" charset="0"/>
              </a:rPr>
            </a:br>
            <a:r>
              <a:rPr lang="de-AT" sz="1000" dirty="0">
                <a:latin typeface="Georgia" panose="02040502050405020303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AT" sz="2400" dirty="0">
                <a:latin typeface="Georgia" panose="02040502050405020303" pitchFamily="18" charset="0"/>
              </a:rPr>
              <a:t>Dabei gibt es Gefahren wie Schlangen und wilde Tiere</a:t>
            </a:r>
            <a:endParaRPr lang="de-AT" sz="2200" kern="100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  <a:ea typeface="Arial Unicode MS"/>
              <a:cs typeface="Mangal" panose="02040503050203030202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D7223E0-DFD2-43A3-9E94-B5AB2A3B0FA5}"/>
              </a:ext>
            </a:extLst>
          </p:cNvPr>
          <p:cNvSpPr/>
          <p:nvPr/>
        </p:nvSpPr>
        <p:spPr>
          <a:xfrm>
            <a:off x="10223500" y="5730619"/>
            <a:ext cx="1968500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AA2F938-1123-404D-A12E-E315A9927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592036" cy="68621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CC4856F-B153-4D0D-8A52-AAB633384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84" y="6375633"/>
            <a:ext cx="1975256" cy="3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6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11A81B-447F-4539-82D5-BDED6A2FCFE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2308" y="1770499"/>
            <a:ext cx="4044486" cy="3317002"/>
          </a:xfrm>
        </p:spPr>
        <p:txBody>
          <a:bodyPr>
            <a:noAutofit/>
          </a:bodyPr>
          <a:lstStyle/>
          <a:p>
            <a:pPr algn="r">
              <a:buFont typeface="Wingdings" panose="05000000000000000000" pitchFamily="2" charset="2"/>
              <a:buChar char="v"/>
            </a:pPr>
            <a:endParaRPr lang="de-AT" sz="1900" dirty="0">
              <a:latin typeface="Georgia" panose="02040502050405020303" pitchFamily="18" charset="0"/>
            </a:endParaRP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Große Parks für Touristen und Jäger werden immer größer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1000" kern="1200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Die Massai verlieren ihre Weideplätze für die Tiere.</a:t>
            </a:r>
            <a:b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So ist ihr Leben als Hirten in Gefahr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7CAE2AFF-C80A-4C2D-8132-50A7A3BA90A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r="14670"/>
          <a:stretch>
            <a:fillRect/>
          </a:stretch>
        </p:blipFill>
        <p:spPr>
          <a:xfrm>
            <a:off x="5734050" y="0"/>
            <a:ext cx="6461125" cy="6858000"/>
          </a:xfrm>
        </p:spPr>
      </p:pic>
    </p:spTree>
    <p:extLst>
      <p:ext uri="{BB962C8B-B14F-4D97-AF65-F5344CB8AC3E}">
        <p14:creationId xmlns:p14="http://schemas.microsoft.com/office/powerpoint/2010/main" val="4222148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F5E94B-ABD5-B4D4-994C-A9D848B28E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87266" y="1928670"/>
            <a:ext cx="3428999" cy="3151487"/>
          </a:xfrm>
        </p:spPr>
        <p:txBody>
          <a:bodyPr>
            <a:noAutofit/>
          </a:bodyPr>
          <a:lstStyle/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Unsere Freund*innen von HLDD helfen den Menschen</a:t>
            </a: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endParaRPr lang="de-AT" sz="1000" kern="12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342900" indent="-342900" defTabSz="914400">
              <a:buFont typeface="Wingdings" panose="05000000000000000000" pitchFamily="2" charset="2"/>
              <a:buChar char="v"/>
            </a:pPr>
            <a:r>
              <a:rPr lang="de-AT" sz="2200" kern="1200" dirty="0">
                <a:solidFill>
                  <a:schemeClr val="tx1"/>
                </a:solidFill>
                <a:latin typeface="Georgia" panose="02040502050405020303" pitchFamily="18" charset="0"/>
              </a:rPr>
              <a:t>Sie geben Essen und unterstützen die Familien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9CC68C-3F7E-4C61-8BE5-8E34E1594DBD}"/>
              </a:ext>
            </a:extLst>
          </p:cNvPr>
          <p:cNvSpPr/>
          <p:nvPr/>
        </p:nvSpPr>
        <p:spPr>
          <a:xfrm>
            <a:off x="9911443" y="5730619"/>
            <a:ext cx="2280557" cy="11176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509F0A-CCA4-4F01-9B58-3806610AF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0518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1386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Sternsingeraktion">
      <a:dk1>
        <a:srgbClr val="393A39"/>
      </a:dk1>
      <a:lt1>
        <a:srgbClr val="FFFFFF"/>
      </a:lt1>
      <a:dk2>
        <a:srgbClr val="D6A437"/>
      </a:dk2>
      <a:lt2>
        <a:srgbClr val="FFFFFF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D6A437"/>
      </a:hlink>
      <a:folHlink>
        <a:srgbClr val="646363"/>
      </a:folHlink>
    </a:clrScheme>
    <a:fontScheme name="Benutzerdefiniert 10">
      <a:majorFont>
        <a:latin typeface="Marselis Serif OT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2" id="{2DBEC37F-623C-4742-80A0-C04080430812}" vid="{EAA8F049-C446-4F24-AF31-E7408716203D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543</Words>
  <Application>Microsoft Office PowerPoint</Application>
  <PresentationFormat>Breitbild</PresentationFormat>
  <Paragraphs>63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34" baseType="lpstr">
      <vt:lpstr>Abadi</vt:lpstr>
      <vt:lpstr>Arial</vt:lpstr>
      <vt:lpstr>Arial Narrow</vt:lpstr>
      <vt:lpstr>Arial Unicode MS</vt:lpstr>
      <vt:lpstr>Calibri</vt:lpstr>
      <vt:lpstr>Calibri Light</vt:lpstr>
      <vt:lpstr>Georgia</vt:lpstr>
      <vt:lpstr>Mangal</vt:lpstr>
      <vt:lpstr>NimbusSanLCon</vt:lpstr>
      <vt:lpstr>Permanent Marker</vt:lpstr>
      <vt:lpstr>Times New Roman</vt:lpstr>
      <vt:lpstr>Wingdings</vt:lpstr>
      <vt:lpstr>Office</vt:lpstr>
      <vt:lpstr>Default Theme</vt:lpstr>
      <vt:lpstr>Sternsingen 2026  Gemeinsam Gutes tun.  Nahrung sichern &amp; Frauen und Mädchen stärken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Prusina</dc:creator>
  <cp:lastModifiedBy>Elmira Bilonoh</cp:lastModifiedBy>
  <cp:revision>70</cp:revision>
  <dcterms:created xsi:type="dcterms:W3CDTF">2024-07-11T13:22:46Z</dcterms:created>
  <dcterms:modified xsi:type="dcterms:W3CDTF">2025-08-13T09:04:12Z</dcterms:modified>
</cp:coreProperties>
</file>